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2"/>
    <p:sldId id="259" r:id="rId3"/>
    <p:sldId id="565" r:id="rId4"/>
    <p:sldId id="566" r:id="rId5"/>
    <p:sldId id="567" r:id="rId6"/>
    <p:sldId id="568" r:id="rId7"/>
    <p:sldId id="561" r:id="rId8"/>
    <p:sldId id="569" r:id="rId9"/>
    <p:sldId id="256" r:id="rId10"/>
    <p:sldId id="570" r:id="rId11"/>
    <p:sldId id="563" r:id="rId12"/>
    <p:sldId id="562" r:id="rId13"/>
    <p:sldId id="263" r:id="rId14"/>
    <p:sldId id="546" r:id="rId15"/>
    <p:sldId id="548" r:id="rId16"/>
    <p:sldId id="293" r:id="rId17"/>
    <p:sldId id="265" r:id="rId18"/>
    <p:sldId id="547" r:id="rId19"/>
    <p:sldId id="549" r:id="rId20"/>
    <p:sldId id="550" r:id="rId21"/>
    <p:sldId id="551" r:id="rId22"/>
    <p:sldId id="552" r:id="rId23"/>
    <p:sldId id="553" r:id="rId24"/>
    <p:sldId id="554" r:id="rId25"/>
    <p:sldId id="555" r:id="rId26"/>
    <p:sldId id="556" r:id="rId27"/>
    <p:sldId id="558" r:id="rId28"/>
    <p:sldId id="560" r:id="rId29"/>
    <p:sldId id="559" r:id="rId30"/>
    <p:sldId id="571" r:id="rId31"/>
    <p:sldId id="557" r:id="rId32"/>
  </p:sldIdLst>
  <p:sldSz cx="12192000" cy="6858000"/>
  <p:notesSz cx="6858000" cy="9144000"/>
  <p:embeddedFontLst>
    <p:embeddedFont>
      <p:font typeface="得意黑" pitchFamily="2" charset="-122"/>
      <p:italic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方正粗金陵简体" panose="02000000000000000000" pitchFamily="2" charset="-122"/>
      <p:regular r:id="rId37"/>
    </p:embeddedFont>
    <p:embeddedFont>
      <p:font typeface="方正细金陵简体" panose="02000000000000000000" pitchFamily="2" charset="-122"/>
      <p:regular r:id="rId38"/>
    </p:embeddedFont>
    <p:embeddedFont>
      <p:font typeface="三极拙楷简体" panose="00000500000000000000" pitchFamily="2" charset="-122"/>
      <p:regular r:id="rId39"/>
    </p:embeddedFont>
    <p:embeddedFont>
      <p:font typeface="微软雅黑" panose="020B0503020204020204" pitchFamily="34" charset="-122"/>
      <p:regular r:id="rId40"/>
      <p:bold r:id="rId41"/>
    </p:embeddedFont>
    <p:embeddedFont>
      <p:font typeface="Candara Light" panose="020E0502030303020204" pitchFamily="34" charset="0"/>
      <p:regular r:id="rId42"/>
      <p:italic r:id="rId43"/>
    </p:embeddedFont>
    <p:embeddedFont>
      <p:font typeface="Carlito" panose="020F0502020204030204" pitchFamily="34" charset="0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E6CD"/>
    <a:srgbClr val="FFFFFF"/>
    <a:srgbClr val="EDCE38"/>
    <a:srgbClr val="C7B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86483" autoAdjust="0"/>
  </p:normalViewPr>
  <p:slideViewPr>
    <p:cSldViewPr snapToGrid="0" showGuides="1">
      <p:cViewPr varScale="1">
        <p:scale>
          <a:sx n="156" d="100"/>
          <a:sy n="156" d="100"/>
        </p:scale>
        <p:origin x="416" y="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5F83D-5597-45FE-BDAC-CB85F4EEEC02}" type="datetimeFigureOut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02F74-92D4-41A1-85BA-1703D66E0A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6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649ad2db-8d3a-4973-ad22-0852ce57e02e.source.default.zh-Hans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74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57bb7dd7-5f46-44dd-ac5e-38e790017ba0.source.default.zh-Hans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222AE-BBBF-4437-A9D6-66DD76FE0BD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26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27a6a2c5-9de4-4657-8419-502e16d36375.source.default.zh-Hans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01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649ad2db-8d3a-4973-ad22-0852ce57e02e.source.default.zh-Hans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51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3875" t="12778" r="16125" b="196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82000">
                <a:schemeClr val="accent3">
                  <a:alpha val="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52500" y="1473041"/>
            <a:ext cx="6819900" cy="1924050"/>
          </a:xfrm>
        </p:spPr>
        <p:txBody>
          <a:bodyPr anchor="ctr">
            <a:noAutofit/>
          </a:bodyPr>
          <a:lstStyle>
            <a:lvl1pPr algn="l">
              <a:defRPr sz="6000" b="1" i="0">
                <a:ln>
                  <a:noFill/>
                </a:ln>
                <a:solidFill>
                  <a:schemeClr val="tx1">
                    <a:alpha val="100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52500" y="3682841"/>
            <a:ext cx="4747260" cy="701040"/>
          </a:xfrm>
          <a:prstGeom prst="roundRect">
            <a:avLst>
              <a:gd name="adj" fmla="val 26087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2400" b="0" i="0">
                <a:ln>
                  <a:noFill/>
                </a:ln>
                <a:solidFill>
                  <a:schemeClr val="tx1">
                    <a:alpha val="10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952500" y="5543550"/>
            <a:ext cx="6819900" cy="285750"/>
          </a:xfrm>
        </p:spPr>
        <p:txBody>
          <a:bodyPr vert="horz" rtlCol="0" anchor="ctr"/>
          <a:lstStyle>
            <a:lvl1pPr marL="0" indent="0" algn="l">
              <a:lnSpc>
                <a:spcPct val="100000"/>
              </a:lnSpc>
              <a:buNone/>
              <a:defRPr lang="zh-CN" altLang="en-US" sz="1200" b="0" i="0" smtClean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829300"/>
            <a:ext cx="6819900" cy="285750"/>
          </a:xfrm>
        </p:spPr>
        <p:txBody>
          <a:bodyPr vert="horz" rtlCol="0" anchor="ctr"/>
          <a:lstStyle>
            <a:lvl1pPr marL="0" indent="0" algn="l">
              <a:lnSpc>
                <a:spcPct val="100000"/>
              </a:lnSpc>
              <a:buNone/>
              <a:defRPr lang="zh-CN" altLang="en-US" sz="1200" b="0" i="0" smtClean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091DAF5-4911-840A-C82D-FD771822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12843025-88E1-D361-CCF0-0A624A70E6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2023/9/10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6E3046F-301E-5DC0-B3D4-80BA30F0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E3C25C74-CD27-B093-AD46-1BA275E1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017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D90F-8391-4C02-9212-32614234382E}" type="datetime1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2023/9/10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22918" t="18438" r="10412" b="253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任意多边形: 形状 8"/>
          <p:cNvSpPr/>
          <p:nvPr/>
        </p:nvSpPr>
        <p:spPr>
          <a:xfrm rot="3212475">
            <a:off x="4612245" y="-2349243"/>
            <a:ext cx="6577540" cy="10129978"/>
          </a:xfrm>
          <a:custGeom>
            <a:avLst/>
            <a:gdLst>
              <a:gd name="connsiteX0" fmla="*/ 0 w 6577540"/>
              <a:gd name="connsiteY0" fmla="*/ 4946118 h 10129978"/>
              <a:gd name="connsiteX1" fmla="*/ 3654427 w 6577540"/>
              <a:gd name="connsiteY1" fmla="*/ 0 h 10129978"/>
              <a:gd name="connsiteX2" fmla="*/ 6577540 w 6577540"/>
              <a:gd name="connsiteY2" fmla="*/ 2159734 h 10129978"/>
              <a:gd name="connsiteX3" fmla="*/ 6577539 w 6577540"/>
              <a:gd name="connsiteY3" fmla="*/ 6841208 h 10129978"/>
              <a:gd name="connsiteX4" fmla="*/ 6474000 w 6577540"/>
              <a:gd name="connsiteY4" fmla="*/ 7663123 h 10129978"/>
              <a:gd name="connsiteX5" fmla="*/ 6445673 w 6577540"/>
              <a:gd name="connsiteY5" fmla="*/ 7762879 h 10129978"/>
              <a:gd name="connsiteX6" fmla="*/ 5098854 w 6577540"/>
              <a:gd name="connsiteY6" fmla="*/ 9585742 h 10129978"/>
              <a:gd name="connsiteX7" fmla="*/ 4856392 w 6577540"/>
              <a:gd name="connsiteY7" fmla="*/ 9733041 h 10129978"/>
              <a:gd name="connsiteX8" fmla="*/ 3288769 w 6577540"/>
              <a:gd name="connsiteY8" fmla="*/ 10129978 h 10129978"/>
              <a:gd name="connsiteX9" fmla="*/ 3288770 w 6577540"/>
              <a:gd name="connsiteY9" fmla="*/ 10129977 h 10129978"/>
              <a:gd name="connsiteX10" fmla="*/ 0 w 6577540"/>
              <a:gd name="connsiteY10" fmla="*/ 6841207 h 1012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77540" h="10129978">
                <a:moveTo>
                  <a:pt x="0" y="4946118"/>
                </a:moveTo>
                <a:lnTo>
                  <a:pt x="3654427" y="0"/>
                </a:lnTo>
                <a:lnTo>
                  <a:pt x="6577540" y="2159734"/>
                </a:lnTo>
                <a:lnTo>
                  <a:pt x="6577539" y="6841208"/>
                </a:lnTo>
                <a:cubicBezTo>
                  <a:pt x="6577539" y="7125010"/>
                  <a:pt x="6541591" y="7400417"/>
                  <a:pt x="6474000" y="7663123"/>
                </a:cubicBezTo>
                <a:lnTo>
                  <a:pt x="6445673" y="7762879"/>
                </a:lnTo>
                <a:lnTo>
                  <a:pt x="5098854" y="9585742"/>
                </a:lnTo>
                <a:lnTo>
                  <a:pt x="4856392" y="9733041"/>
                </a:lnTo>
                <a:cubicBezTo>
                  <a:pt x="4390396" y="9986186"/>
                  <a:pt x="3856375" y="10129978"/>
                  <a:pt x="3288769" y="10129978"/>
                </a:cubicBezTo>
                <a:lnTo>
                  <a:pt x="3288770" y="10129977"/>
                </a:lnTo>
                <a:cubicBezTo>
                  <a:pt x="1472432" y="10129977"/>
                  <a:pt x="0" y="8657545"/>
                  <a:pt x="0" y="68412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2571750"/>
            <a:ext cx="10858500" cy="857250"/>
          </a:xfrm>
        </p:spPr>
        <p:txBody>
          <a:bodyPr anchor="b"/>
          <a:lstStyle>
            <a:lvl1pPr algn="ctr">
              <a:defRPr sz="3600" b="1" i="0">
                <a:ln>
                  <a:noFill/>
                </a:ln>
                <a:solidFill>
                  <a:schemeClr val="tx1">
                    <a:alpha val="100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0400" y="3524250"/>
            <a:ext cx="10858500" cy="952500"/>
          </a:xfrm>
        </p:spPr>
        <p:txBody>
          <a:bodyPr anchor="t"/>
          <a:lstStyle>
            <a:lvl1pPr marL="0" indent="0" algn="ctr">
              <a:buNone/>
              <a:defRPr sz="1600" b="0" i="0">
                <a:ln>
                  <a:noFill/>
                </a:ln>
                <a:solidFill>
                  <a:schemeClr val="tx1">
                    <a:alpha val="100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D90F-8391-4C02-9212-32614234382E}" type="datetime1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961044-8507-EF06-F7E9-8F077EC2E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85" y="303684"/>
            <a:ext cx="3280155" cy="4345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85A1EE-2133-69E5-135E-9BC579046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85" y="303684"/>
            <a:ext cx="3280155" cy="4345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5000" r="33330" b="1875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85800" y="2000250"/>
            <a:ext cx="10820400" cy="2286000"/>
          </a:xfrm>
        </p:spPr>
        <p:txBody>
          <a:bodyPr anchor="b">
            <a:normAutofit/>
          </a:bodyPr>
          <a:lstStyle>
            <a:lvl1pPr algn="ctr">
              <a:defRPr sz="8800" b="1" i="0">
                <a:ln>
                  <a:noFill/>
                </a:ln>
                <a:solidFill>
                  <a:schemeClr val="tx1">
                    <a:alpha val="100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810500" y="5836920"/>
            <a:ext cx="3619500" cy="354330"/>
          </a:xfrm>
        </p:spPr>
        <p:txBody>
          <a:bodyPr vert="horz" rtlCol="0" anchor="ctr"/>
          <a:lstStyle>
            <a:lvl1pPr marL="0" indent="0" algn="r">
              <a:lnSpc>
                <a:spcPct val="100000"/>
              </a:lnSpc>
              <a:buNone/>
              <a:defRPr lang="zh-CN" altLang="en-US" sz="1200" b="0" i="0" smtClean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666750" y="5836920"/>
            <a:ext cx="3619500" cy="354330"/>
          </a:xfrm>
        </p:spPr>
        <p:txBody>
          <a:bodyPr vert="horz" rtlCol="0" anchor="ctr"/>
          <a:lstStyle>
            <a:lvl1pPr marL="0" indent="0" algn="l">
              <a:lnSpc>
                <a:spcPct val="100000"/>
              </a:lnSpc>
              <a:buNone/>
              <a:defRPr lang="zh-CN" altLang="en-US" sz="1200" b="0" i="0" smtClean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4619F-25D0-4307-81CD-C24C74EF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9437-E73C-492E-BA78-D0CB903D43A4}" type="datetime1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B25F-898B-4C1A-94A9-699B8B55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42F0A-76EB-4E77-8AF6-5F91F228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82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A0F74AC9-02CD-9B42-F225-91800DB4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1E43061-08C1-4B0D-8CB2-DAAAB41FA352}" type="datetime1">
              <a:rPr lang="zh-CN" altLang="en-US" smtClean="0"/>
              <a:t>2023/9/10</a:t>
            </a:fld>
            <a:endParaRPr lang="zh-CN" alt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4BA2B82F-618A-7706-2B64-99EA2B349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B2B16BE7-522D-9D13-20BD-58BDEAD6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F96709-5C4B-4217-B9E4-3A0566798F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30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8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1EAC01-D996-3A6A-5E1B-C070F7037AD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85" y="303684"/>
            <a:ext cx="3280155" cy="43459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6.sv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microsoft.com/office/2007/relationships/hdphoto" Target="../media/hdphoto2.wdp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85354" y="1096032"/>
            <a:ext cx="6819900" cy="2578893"/>
          </a:xfrm>
        </p:spPr>
        <p:txBody>
          <a:bodyPr/>
          <a:lstStyle/>
          <a:p>
            <a:r>
              <a:rPr lang="en-US" altLang="zh-CN" sz="7200" dirty="0">
                <a:latin typeface="Carlito" panose="020F0502020204030204" pitchFamily="34" charset="0"/>
                <a:cs typeface="Carlito" panose="020F0502020204030204" pitchFamily="34" charset="0"/>
              </a:rPr>
              <a:t>PRP43</a:t>
            </a:r>
            <a:br>
              <a:rPr lang="en-US" altLang="zh-CN" sz="8000" dirty="0"/>
            </a:br>
            <a:r>
              <a:rPr lang="zh-CN" altLang="en-US" sz="4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基于深度学习的机器人加工</a:t>
            </a:r>
            <a:br>
              <a:rPr lang="en-US" altLang="zh-CN" sz="4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</a:br>
            <a:r>
              <a:rPr lang="zh-CN" altLang="en-US" sz="4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颤振在线辨识与智能抑振研究</a:t>
            </a:r>
            <a:endParaRPr lang="zh-CN" altLang="en-US" sz="8000" b="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85354" y="3866770"/>
            <a:ext cx="4746625" cy="700088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三极拙楷简体" panose="00000500000000000000" pitchFamily="2" charset="-122"/>
                <a:ea typeface="三极拙楷简体" panose="00000500000000000000" pitchFamily="2" charset="-122"/>
              </a:rPr>
              <a:t>阶段汇报（三）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073702" y="4964872"/>
            <a:ext cx="3818282" cy="285750"/>
          </a:xfrm>
        </p:spPr>
        <p:txBody>
          <a:bodyPr>
            <a:noAutofit/>
          </a:bodyPr>
          <a:lstStyle/>
          <a:p>
            <a:pPr lvl="0"/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2021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级本科生  赵四维</a:t>
            </a:r>
            <a:endParaRPr lang="en-US" altLang="zh-CN" sz="28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86D283-B9BA-CD23-C9BC-51196F103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49" y="5918097"/>
            <a:ext cx="3280155" cy="4345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167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E6E646-DB16-B70F-9C65-861E48E36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1028700"/>
            <a:ext cx="11518900" cy="506473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6D1F8D-C0B7-EE73-C424-FF424DE39E15}"/>
              </a:ext>
            </a:extLst>
          </p:cNvPr>
          <p:cNvSpPr txBox="1"/>
          <p:nvPr/>
        </p:nvSpPr>
        <p:spPr>
          <a:xfrm>
            <a:off x="660400" y="290929"/>
            <a:ext cx="5608320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8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en-US" altLang="zh-CN" sz="3800" dirty="0"/>
              <a:t>GPR practice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Python</a:t>
            </a:r>
            <a:r>
              <a:rPr lang="zh-CN" altLang="en-US" sz="2400" b="0" dirty="0"/>
              <a:t>）</a:t>
            </a:r>
            <a:endParaRPr lang="zh-CN" altLang="en-US" sz="3600" b="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83B28E-7F78-656E-1964-3C00E6B6585E}"/>
              </a:ext>
            </a:extLst>
          </p:cNvPr>
          <p:cNvSpPr txBox="1"/>
          <p:nvPr/>
        </p:nvSpPr>
        <p:spPr>
          <a:xfrm>
            <a:off x="2473960" y="6184871"/>
            <a:ext cx="6974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Carlito" panose="020F0502020204030204" pitchFamily="34" charset="0"/>
                <a:cs typeface="Carlito" panose="020F0502020204030204" pitchFamily="34" charset="0"/>
              </a:rPr>
              <a:t>Prediction</a:t>
            </a:r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s by </a:t>
            </a:r>
            <a:r>
              <a:rPr lang="zh-CN" altLang="en-US" sz="2800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RQ kernel</a:t>
            </a:r>
            <a:r>
              <a:rPr lang="zh-CN" altLang="en-US" sz="2800" dirty="0">
                <a:latin typeface="Carlito" panose="020F0502020204030204" pitchFamily="34" charset="0"/>
                <a:cs typeface="Carlito" panose="020F0502020204030204" pitchFamily="34" charset="0"/>
              </a:rPr>
              <a:t> display</a:t>
            </a:r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( </a:t>
            </a:r>
            <a:r>
              <a:rPr lang="en-US" altLang="zh-CN" sz="2800" dirty="0" err="1">
                <a:latin typeface="Carlito" panose="020F0502020204030204" pitchFamily="34" charset="0"/>
                <a:cs typeface="Carlito" panose="020F0502020204030204" pitchFamily="34" charset="0"/>
              </a:rPr>
              <a:t>Iter</a:t>
            </a:r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 : 20 )</a:t>
            </a:r>
            <a:endParaRPr lang="zh-CN" altLang="en-US" sz="28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5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34B456C-AABD-1896-EA02-1763E0384A5A}"/>
              </a:ext>
            </a:extLst>
          </p:cNvPr>
          <p:cNvSpPr txBox="1"/>
          <p:nvPr/>
        </p:nvSpPr>
        <p:spPr>
          <a:xfrm>
            <a:off x="782320" y="382369"/>
            <a:ext cx="5608320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8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en-US" altLang="zh-CN" sz="3800" dirty="0"/>
              <a:t>GPR practice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Python</a:t>
            </a:r>
            <a:r>
              <a:rPr lang="zh-CN" altLang="en-US" sz="2400" b="0" dirty="0"/>
              <a:t>）</a:t>
            </a:r>
            <a:endParaRPr lang="zh-CN" altLang="en-US" sz="3600" b="0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57BE838-74F9-7EC7-4AF7-0C8028A9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63546"/>
              </p:ext>
            </p:extLst>
          </p:nvPr>
        </p:nvGraphicFramePr>
        <p:xfrm>
          <a:off x="782320" y="1356360"/>
          <a:ext cx="9931400" cy="2834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576466">
                  <a:extLst>
                    <a:ext uri="{9D8B030D-6E8A-4147-A177-3AD203B41FA5}">
                      <a16:colId xmlns:a16="http://schemas.microsoft.com/office/drawing/2014/main" val="390517836"/>
                    </a:ext>
                  </a:extLst>
                </a:gridCol>
                <a:gridCol w="3576466">
                  <a:extLst>
                    <a:ext uri="{9D8B030D-6E8A-4147-A177-3AD203B41FA5}">
                      <a16:colId xmlns:a16="http://schemas.microsoft.com/office/drawing/2014/main" val="3035054521"/>
                    </a:ext>
                  </a:extLst>
                </a:gridCol>
                <a:gridCol w="2778468">
                  <a:extLst>
                    <a:ext uri="{9D8B030D-6E8A-4147-A177-3AD203B41FA5}">
                      <a16:colId xmlns:a16="http://schemas.microsoft.com/office/drawing/2014/main" val="1740957799"/>
                    </a:ext>
                  </a:extLst>
                </a:gridCol>
              </a:tblGrid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Kernel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MAE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R2 Score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85646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470.709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0.004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140964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RBF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250.198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0.543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409748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>
                          <a:latin typeface="Consolas" panose="020B0609020204030204" pitchFamily="49" charset="0"/>
                        </a:rPr>
                        <a:t>Matérn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250.198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0.543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97796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RQ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104.228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Consolas" panose="020B0609020204030204" pitchFamily="49" charset="0"/>
                        </a:rPr>
                        <a:t>0.794</a:t>
                      </a:r>
                      <a:endParaRPr lang="zh-CN" alt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71474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ADAD72F6-B1B7-77F9-44E2-3C56FFC5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952" y="6134100"/>
            <a:ext cx="1803047" cy="7239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D3EB89B-2B39-F684-3A28-E4D8D7806894}"/>
              </a:ext>
            </a:extLst>
          </p:cNvPr>
          <p:cNvSpPr txBox="1"/>
          <p:nvPr/>
        </p:nvSpPr>
        <p:spPr>
          <a:xfrm>
            <a:off x="296570" y="4771625"/>
            <a:ext cx="382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Mean absolute error(MAE) : 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FC9354E-F4E6-2945-7CD2-7977A6B0D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89" y="4544242"/>
            <a:ext cx="3218498" cy="9164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69317D-A84D-0FDA-E8AC-B869F51B5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19" y="5416912"/>
            <a:ext cx="4244975" cy="143437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6CCB7F4-5264-58C4-D02F-31B1694A1AC2}"/>
              </a:ext>
            </a:extLst>
          </p:cNvPr>
          <p:cNvSpPr txBox="1"/>
          <p:nvPr/>
        </p:nvSpPr>
        <p:spPr>
          <a:xfrm>
            <a:off x="296570" y="5774035"/>
            <a:ext cx="609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Carlito" panose="020F0502020204030204" pitchFamily="34" charset="0"/>
                <a:cs typeface="Carlito" panose="020F0502020204030204" pitchFamily="34" charset="0"/>
              </a:defRPr>
            </a:lvl1pPr>
          </a:lstStyle>
          <a:p>
            <a:r>
              <a:rPr lang="en-US" altLang="zh-CN" dirty="0"/>
              <a:t>Coefficient of determination(R²) </a:t>
            </a:r>
            <a:r>
              <a:rPr lang="zh-CN" altLang="en-US" dirty="0"/>
              <a:t>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99ED8A-613D-4844-1F54-812745A7FD33}"/>
              </a:ext>
            </a:extLst>
          </p:cNvPr>
          <p:cNvSpPr txBox="1"/>
          <p:nvPr/>
        </p:nvSpPr>
        <p:spPr>
          <a:xfrm>
            <a:off x="10814547" y="5764767"/>
            <a:ext cx="180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Powered by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698C48-E64B-7D12-0EA0-7E7FCE5E1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37" y="1075088"/>
            <a:ext cx="6949440" cy="37527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4B456C-AABD-1896-EA02-1763E0384A5A}"/>
              </a:ext>
            </a:extLst>
          </p:cNvPr>
          <p:cNvSpPr txBox="1"/>
          <p:nvPr/>
        </p:nvSpPr>
        <p:spPr>
          <a:xfrm>
            <a:off x="660400" y="166750"/>
            <a:ext cx="5608320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8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en-US" altLang="zh-CN" sz="3800" dirty="0"/>
              <a:t>GPR practice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MATLAB</a:t>
            </a:r>
            <a:r>
              <a:rPr lang="zh-CN" altLang="en-US" sz="2400" b="0" dirty="0"/>
              <a:t>）</a:t>
            </a:r>
            <a:endParaRPr lang="zh-CN" altLang="en-US" sz="36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54D96F-936E-51FC-A5B5-065D5B7CD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83" y="1075087"/>
            <a:ext cx="4536290" cy="5270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E404EA-DE7B-0398-462F-67EAB0124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30" y="4983162"/>
            <a:ext cx="46863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2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742" y="1922731"/>
            <a:ext cx="10858500" cy="857250"/>
          </a:xfrm>
        </p:spPr>
        <p:txBody>
          <a:bodyPr/>
          <a:lstStyle/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深度学习方法：</a:t>
            </a:r>
            <a:r>
              <a:rPr lang="en-US" altLang="zh-CN" sz="4000" dirty="0">
                <a:solidFill>
                  <a:schemeClr val="tx1"/>
                </a:solidFill>
                <a:latin typeface="Carlito" panose="020F0502020204030204" pitchFamily="34" charset="0"/>
                <a:ea typeface="+mn-ea"/>
                <a:cs typeface="Carlito" panose="020F0502020204030204" pitchFamily="34" charset="0"/>
              </a:rPr>
              <a:t>CNN</a:t>
            </a:r>
            <a:endParaRPr lang="zh-CN" altLang="en-US" sz="4000" dirty="0">
              <a:solidFill>
                <a:schemeClr val="tx1"/>
              </a:solidFill>
              <a:latin typeface="Carlito" panose="020F0502020204030204" pitchFamily="34" charset="0"/>
              <a:ea typeface="+mn-ea"/>
              <a:cs typeface="Carlito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9E7C79-BA42-8BE2-908F-ECD1AE8D3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55" y="3049611"/>
            <a:ext cx="6987794" cy="31860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FCF7F6-BE7D-E00E-638F-9BD38DCD8C3B}"/>
              </a:ext>
            </a:extLst>
          </p:cNvPr>
          <p:cNvSpPr txBox="1"/>
          <p:nvPr/>
        </p:nvSpPr>
        <p:spPr>
          <a:xfrm>
            <a:off x="5009321" y="1214845"/>
            <a:ext cx="317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rlito" panose="020F0502020204030204" pitchFamily="34" charset="0"/>
                <a:cs typeface="Carlito" panose="020F0502020204030204" pitchFamily="34" charset="0"/>
              </a:rPr>
              <a:t>Chapter 2</a:t>
            </a:r>
            <a:endParaRPr lang="zh-CN" altLang="en-US" sz="4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957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399263BB-A0DD-85D3-33BC-9939B71E609D}"/>
              </a:ext>
            </a:extLst>
          </p:cNvPr>
          <p:cNvGrpSpPr/>
          <p:nvPr/>
        </p:nvGrpSpPr>
        <p:grpSpPr>
          <a:xfrm>
            <a:off x="542614" y="1934798"/>
            <a:ext cx="11052401" cy="4101032"/>
            <a:chOff x="659265" y="1987365"/>
            <a:chExt cx="11052401" cy="4101032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C437D202-75E5-4273-CBE5-C40845EE52E4}"/>
                </a:ext>
              </a:extLst>
            </p:cNvPr>
            <p:cNvGrpSpPr/>
            <p:nvPr/>
          </p:nvGrpSpPr>
          <p:grpSpPr>
            <a:xfrm>
              <a:off x="659265" y="1987365"/>
              <a:ext cx="3173182" cy="2118006"/>
              <a:chOff x="659265" y="1987365"/>
              <a:chExt cx="3173182" cy="2118006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B5A2383F-C329-46B6-6BE2-C49838092DD6}"/>
                  </a:ext>
                </a:extLst>
              </p:cNvPr>
              <p:cNvSpPr/>
              <p:nvPr/>
            </p:nvSpPr>
            <p:spPr>
              <a:xfrm>
                <a:off x="659265" y="1987365"/>
                <a:ext cx="3173182" cy="10287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 lnSpcReduction="10000"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chemeClr val="tx1"/>
                    </a:solidFill>
                    <a:latin typeface="得意黑" pitchFamily="2" charset="-122"/>
                    <a:ea typeface="得意黑" pitchFamily="2" charset="-122"/>
                    <a:cs typeface="+mn-ea"/>
                    <a:sym typeface="+mn-lt"/>
                  </a:rPr>
                  <a:t>Manual feature extraction &amp; filtering</a:t>
                </a:r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2D39A98D-38FC-730F-844A-CB6B6993B881}"/>
                  </a:ext>
                </a:extLst>
              </p:cNvPr>
              <p:cNvGrpSpPr/>
              <p:nvPr/>
            </p:nvGrpSpPr>
            <p:grpSpPr>
              <a:xfrm>
                <a:off x="659265" y="3015398"/>
                <a:ext cx="540000" cy="1089973"/>
                <a:chOff x="1267870" y="3015398"/>
                <a:chExt cx="540000" cy="1089973"/>
              </a:xfrm>
            </p:grpSpPr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AB410E7-6FFB-C9AA-C34A-6B3C3F3B1BBC}"/>
                    </a:ext>
                  </a:extLst>
                </p:cNvPr>
                <p:cNvSpPr txBox="1"/>
                <p:nvPr/>
              </p:nvSpPr>
              <p:spPr>
                <a:xfrm>
                  <a:off x="1267870" y="3565371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+mn-lt"/>
                    </a:rPr>
                    <a:t>01</a:t>
                  </a:r>
                  <a:endParaRPr kumimoji="1"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9503A2D0-E66C-C7F7-E38D-58DB29C1D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7870" y="3015398"/>
                  <a:ext cx="0" cy="549973"/>
                </a:xfrm>
                <a:prstGeom prst="line">
                  <a:avLst/>
                </a:prstGeom>
                <a:ln w="12700">
                  <a:solidFill>
                    <a:schemeClr val="accent1">
                      <a:alpha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DE00A81-89CD-73DD-0F99-60966248B6F2}"/>
                </a:ext>
              </a:extLst>
            </p:cNvPr>
            <p:cNvGrpSpPr/>
            <p:nvPr/>
          </p:nvGrpSpPr>
          <p:grpSpPr>
            <a:xfrm>
              <a:off x="1436072" y="1987365"/>
              <a:ext cx="10275594" cy="4101032"/>
              <a:chOff x="1436072" y="1987365"/>
              <a:chExt cx="10275594" cy="4101032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BA5A5BFD-36EC-73C5-75A3-429DCFC2F61A}"/>
                  </a:ext>
                </a:extLst>
              </p:cNvPr>
              <p:cNvSpPr/>
              <p:nvPr/>
            </p:nvSpPr>
            <p:spPr>
              <a:xfrm>
                <a:off x="4502490" y="1987365"/>
                <a:ext cx="3173182" cy="10287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 lnSpcReduction="10000"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chemeClr val="bg1"/>
                    </a:solidFill>
                    <a:latin typeface="得意黑" pitchFamily="2" charset="-122"/>
                    <a:ea typeface="得意黑" pitchFamily="2" charset="-122"/>
                    <a:cs typeface="+mn-ea"/>
                    <a:sym typeface="+mn-lt"/>
                  </a:rPr>
                  <a:t>Features with high generalizability</a:t>
                </a: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43E0353B-1663-5038-398F-46F336D9F050}"/>
                  </a:ext>
                </a:extLst>
              </p:cNvPr>
              <p:cNvGrpSpPr/>
              <p:nvPr/>
            </p:nvGrpSpPr>
            <p:grpSpPr>
              <a:xfrm>
                <a:off x="4502490" y="3015398"/>
                <a:ext cx="540000" cy="1089973"/>
                <a:chOff x="4864579" y="3015398"/>
                <a:chExt cx="540000" cy="1089973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0F4223C-70EB-2C12-99B0-70D4E73E14D9}"/>
                    </a:ext>
                  </a:extLst>
                </p:cNvPr>
                <p:cNvSpPr txBox="1"/>
                <p:nvPr/>
              </p:nvSpPr>
              <p:spPr>
                <a:xfrm>
                  <a:off x="4864579" y="3565371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+mn-lt"/>
                    </a:rPr>
                    <a:t>02</a:t>
                  </a:r>
                  <a:endParaRPr kumimoji="1"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ADD14841-123C-86EE-36F6-4FDF09DD9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4579" y="3015398"/>
                  <a:ext cx="0" cy="549973"/>
                </a:xfrm>
                <a:prstGeom prst="line">
                  <a:avLst/>
                </a:prstGeom>
                <a:ln w="12700">
                  <a:solidFill>
                    <a:schemeClr val="accent2">
                      <a:alpha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226DEFC-182B-7176-50E5-7D8B34F3C273}"/>
                  </a:ext>
                </a:extLst>
              </p:cNvPr>
              <p:cNvSpPr/>
              <p:nvPr/>
            </p:nvSpPr>
            <p:spPr>
              <a:xfrm>
                <a:off x="1436072" y="5216363"/>
                <a:ext cx="2452664" cy="8720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Carlito" panose="020F0502020204030204" pitchFamily="34" charset="0"/>
                    <a:ea typeface="微软雅黑" panose="020B0503020204020204" pitchFamily="34" charset="-122"/>
                    <a:cs typeface="Carlito" panose="020F0502020204030204" pitchFamily="34" charset="0"/>
                    <a:sym typeface="+mn-lt"/>
                  </a:rPr>
                  <a:t>Time-consuming &amp;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Carlito" panose="020F0502020204030204" pitchFamily="34" charset="0"/>
                    <a:ea typeface="微软雅黑" panose="020B0503020204020204" pitchFamily="34" charset="-122"/>
                    <a:cs typeface="Carlito" panose="020F0502020204030204" pitchFamily="34" charset="0"/>
                    <a:sym typeface="+mn-lt"/>
                  </a:rPr>
                  <a:t>labour-intensive</a:t>
                </a:r>
                <a:endParaRPr lang="zh-CN" altLang="en-US" dirty="0">
                  <a:solidFill>
                    <a:schemeClr val="tx1"/>
                  </a:solidFill>
                  <a:latin typeface="Carlito" panose="020F0502020204030204" pitchFamily="34" charset="0"/>
                  <a:ea typeface="微软雅黑" panose="020B0503020204020204" pitchFamily="34" charset="-122"/>
                  <a:cs typeface="Carlito" panose="020F0502020204030204" pitchFamily="34" charset="0"/>
                  <a:sym typeface="+mn-lt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FDD5F2B-C8F8-5107-07D1-51C03E635523}"/>
                  </a:ext>
                </a:extLst>
              </p:cNvPr>
              <p:cNvSpPr/>
              <p:nvPr/>
            </p:nvSpPr>
            <p:spPr>
              <a:xfrm>
                <a:off x="5352310" y="5168451"/>
                <a:ext cx="3019759" cy="8720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Carlito" panose="020F0502020204030204" pitchFamily="34" charset="0"/>
                    <a:ea typeface="微软雅黑" panose="020B0503020204020204" pitchFamily="34" charset="-122"/>
                    <a:cs typeface="Carlito" panose="020F0502020204030204" pitchFamily="34" charset="0"/>
                    <a:sym typeface="+mn-lt"/>
                  </a:rPr>
                  <a:t>Is it suitable for various working conditions? </a:t>
                </a:r>
                <a:endParaRPr lang="zh-CN" altLang="en-US" dirty="0">
                  <a:solidFill>
                    <a:schemeClr val="tx1"/>
                  </a:solidFill>
                  <a:latin typeface="Carlito" panose="020F0502020204030204" pitchFamily="34" charset="0"/>
                  <a:ea typeface="微软雅黑" panose="020B0503020204020204" pitchFamily="34" charset="-122"/>
                  <a:cs typeface="Carlito" panose="020F0502020204030204" pitchFamily="34" charset="0"/>
                  <a:sym typeface="+mn-lt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0E0BE4C-BE7B-0412-9F5D-488BDC346F37}"/>
                  </a:ext>
                </a:extLst>
              </p:cNvPr>
              <p:cNvSpPr/>
              <p:nvPr/>
            </p:nvSpPr>
            <p:spPr>
              <a:xfrm>
                <a:off x="9241192" y="5216363"/>
                <a:ext cx="2470474" cy="4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Carlito" panose="020F0502020204030204" pitchFamily="34" charset="0"/>
                    <a:ea typeface="微软雅黑" panose="020B0503020204020204" pitchFamily="34" charset="-122"/>
                    <a:cs typeface="Carlito" panose="020F0502020204030204" pitchFamily="34" charset="0"/>
                    <a:sym typeface="+mn-lt"/>
                  </a:rPr>
                  <a:t>How about the models? </a:t>
                </a:r>
                <a:endParaRPr lang="zh-CN" altLang="en-US" dirty="0">
                  <a:solidFill>
                    <a:schemeClr val="tx1"/>
                  </a:solidFill>
                  <a:latin typeface="Carlito" panose="020F0502020204030204" pitchFamily="34" charset="0"/>
                  <a:ea typeface="微软雅黑" panose="020B0503020204020204" pitchFamily="34" charset="-122"/>
                  <a:cs typeface="Carlito" panose="020F0502020204030204" pitchFamily="34" charset="0"/>
                  <a:sym typeface="+mn-lt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B03CE58-C630-18B0-11E3-2B8C79DE7296}"/>
                </a:ext>
              </a:extLst>
            </p:cNvPr>
            <p:cNvGrpSpPr/>
            <p:nvPr/>
          </p:nvGrpSpPr>
          <p:grpSpPr>
            <a:xfrm>
              <a:off x="8345716" y="1987365"/>
              <a:ext cx="3173184" cy="2118006"/>
              <a:chOff x="8345716" y="1987365"/>
              <a:chExt cx="3173184" cy="2118006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DB34D5AA-D161-FE02-6893-4D55A345A7C6}"/>
                  </a:ext>
                </a:extLst>
              </p:cNvPr>
              <p:cNvSpPr/>
              <p:nvPr/>
            </p:nvSpPr>
            <p:spPr>
              <a:xfrm>
                <a:off x="8345718" y="1987365"/>
                <a:ext cx="3173182" cy="10287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 lnSpcReduction="10000"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chemeClr val="tx1"/>
                    </a:solidFill>
                    <a:latin typeface="得意黑" pitchFamily="2" charset="-122"/>
                    <a:ea typeface="得意黑" pitchFamily="2" charset="-122"/>
                    <a:cs typeface="+mn-ea"/>
                    <a:sym typeface="+mn-lt"/>
                  </a:rPr>
                  <a:t>Model generalization limitations</a:t>
                </a: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F17455C9-E69D-58A3-3AD8-F9DC8F4B183B}"/>
                  </a:ext>
                </a:extLst>
              </p:cNvPr>
              <p:cNvGrpSpPr/>
              <p:nvPr/>
            </p:nvGrpSpPr>
            <p:grpSpPr>
              <a:xfrm>
                <a:off x="8345716" y="3015398"/>
                <a:ext cx="540000" cy="1089973"/>
                <a:chOff x="8461286" y="3015398"/>
                <a:chExt cx="540000" cy="1089973"/>
              </a:xfrm>
            </p:grpSpPr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C2565F8A-3750-A7F9-2345-67FB7CE42A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287" y="3015398"/>
                  <a:ext cx="0" cy="549973"/>
                </a:xfrm>
                <a:prstGeom prst="line">
                  <a:avLst/>
                </a:prstGeom>
                <a:ln w="12700">
                  <a:solidFill>
                    <a:schemeClr val="accent1">
                      <a:alpha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DCA0218-66ED-42A5-1EAE-D744C0CC2EF2}"/>
                    </a:ext>
                  </a:extLst>
                </p:cNvPr>
                <p:cNvSpPr txBox="1"/>
                <p:nvPr/>
              </p:nvSpPr>
              <p:spPr>
                <a:xfrm>
                  <a:off x="8461286" y="3565371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+mn-lt"/>
                    </a:rPr>
                    <a:t>03</a:t>
                  </a:r>
                  <a:endParaRPr kumimoji="1"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A3E5EE1-C933-FDF4-2B7C-A6325D394D14}"/>
              </a:ext>
            </a:extLst>
          </p:cNvPr>
          <p:cNvSpPr txBox="1"/>
          <p:nvPr/>
        </p:nvSpPr>
        <p:spPr>
          <a:xfrm>
            <a:off x="883477" y="260688"/>
            <a:ext cx="317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rlito" panose="020F0502020204030204" pitchFamily="34" charset="0"/>
                <a:cs typeface="Carlito" panose="020F0502020204030204" pitchFamily="34" charset="0"/>
              </a:rPr>
              <a:t>Backgrounds</a:t>
            </a:r>
            <a:endParaRPr lang="zh-CN" altLang="en-US" sz="4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7D1B12-235D-88CC-FE5A-192614142F61}"/>
              </a:ext>
            </a:extLst>
          </p:cNvPr>
          <p:cNvSpPr txBox="1"/>
          <p:nvPr/>
        </p:nvSpPr>
        <p:spPr>
          <a:xfrm>
            <a:off x="2554109" y="1165990"/>
            <a:ext cx="730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Problems Faced by Traditional Machine Learning  </a:t>
            </a:r>
            <a:endParaRPr lang="zh-CN" altLang="en-US" sz="28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C92D02-B71C-5A86-E2FF-5D00626BD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34" y="3162119"/>
            <a:ext cx="2764950" cy="20016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A40894-6A1F-DA10-E0A6-4D148335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146" y="3354860"/>
            <a:ext cx="2805371" cy="1691030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609380A7-56F6-E67B-D59E-76A278641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3935" y="3639726"/>
            <a:ext cx="3375819" cy="1121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877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3371A1-41D1-C2EB-358E-67EAF071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18" y="1183972"/>
            <a:ext cx="3471806" cy="2583579"/>
          </a:xfrm>
          <a:prstGeom prst="rect">
            <a:avLst/>
          </a:prstGeom>
        </p:spPr>
      </p:pic>
      <p:sp>
        <p:nvSpPr>
          <p:cNvPr id="4" name="标题 12">
            <a:extLst>
              <a:ext uri="{FF2B5EF4-FFF2-40B4-BE49-F238E27FC236}">
                <a16:creationId xmlns:a16="http://schemas.microsoft.com/office/drawing/2014/main" id="{09995B9C-6AE0-9A38-7843-8E3F31FF537B}"/>
              </a:ext>
            </a:extLst>
          </p:cNvPr>
          <p:cNvSpPr txBox="1">
            <a:spLocks/>
          </p:cNvSpPr>
          <p:nvPr/>
        </p:nvSpPr>
        <p:spPr>
          <a:xfrm>
            <a:off x="815515" y="42089"/>
            <a:ext cx="10858500" cy="1028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rlito" panose="020F0502020204030204" pitchFamily="34" charset="0"/>
                <a:cs typeface="Carlito" panose="020F0502020204030204" pitchFamily="34" charset="0"/>
              </a:rPr>
              <a:t>Data pre-procession</a:t>
            </a:r>
            <a:endParaRPr lang="en-US" sz="3600" b="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33B3E8-7C15-B9B3-2B9A-966A053FF6ED}"/>
              </a:ext>
            </a:extLst>
          </p:cNvPr>
          <p:cNvSpPr txBox="1"/>
          <p:nvPr/>
        </p:nvSpPr>
        <p:spPr>
          <a:xfrm>
            <a:off x="830951" y="715625"/>
            <a:ext cx="171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Labeling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BDBE71-B7AC-2ED3-7645-F59E7E3C6ADB}"/>
              </a:ext>
            </a:extLst>
          </p:cNvPr>
          <p:cNvSpPr txBox="1"/>
          <p:nvPr/>
        </p:nvSpPr>
        <p:spPr>
          <a:xfrm>
            <a:off x="402810" y="3793693"/>
            <a:ext cx="428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0 :</a:t>
            </a:r>
            <a:r>
              <a:rPr lang="zh-CN" altLang="en-US" sz="2400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Air</a:t>
            </a:r>
            <a:r>
              <a:rPr lang="zh-CN" altLang="en-US" sz="2400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cut  1 : Stable  </a:t>
            </a:r>
            <a:r>
              <a:rPr lang="en-US" altLang="zh-CN" sz="2400" dirty="0">
                <a:solidFill>
                  <a:schemeClr val="accent5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2 : Chatter</a:t>
            </a:r>
            <a:endParaRPr lang="zh-CN" altLang="en-US" sz="2400" dirty="0">
              <a:solidFill>
                <a:schemeClr val="accent5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3B22E6-2C1D-93CA-EE35-221748D45CD4}"/>
              </a:ext>
            </a:extLst>
          </p:cNvPr>
          <p:cNvSpPr txBox="1"/>
          <p:nvPr/>
        </p:nvSpPr>
        <p:spPr>
          <a:xfrm>
            <a:off x="5453110" y="3741580"/>
            <a:ext cx="3852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Discard transition states</a:t>
            </a:r>
            <a:endParaRPr lang="zh-CN" altLang="en-US" sz="2400" dirty="0">
              <a:solidFill>
                <a:schemeClr val="accent6">
                  <a:lumMod val="20000"/>
                  <a:lumOff val="80000"/>
                </a:schemeClr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84E98E-B744-38C4-2E4E-D0F0D3E4A183}"/>
              </a:ext>
            </a:extLst>
          </p:cNvPr>
          <p:cNvSpPr txBox="1"/>
          <p:nvPr/>
        </p:nvSpPr>
        <p:spPr>
          <a:xfrm>
            <a:off x="5453110" y="662203"/>
            <a:ext cx="1157704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Uses a data size of </a:t>
            </a:r>
            <a:r>
              <a:rPr lang="en-US" altLang="zh-CN" sz="32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250</a:t>
            </a:r>
            <a:r>
              <a:rPr lang="en-US" altLang="zh-CN" sz="24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 per frame,</a:t>
            </a:r>
          </a:p>
          <a:p>
            <a:r>
              <a:rPr lang="en-US" altLang="zh-CN" sz="24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which corresponds to a sampling time of </a:t>
            </a:r>
            <a:r>
              <a:rPr lang="en-US" altLang="zh-CN" sz="32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0.05 </a:t>
            </a:r>
            <a:r>
              <a:rPr lang="en-US" altLang="zh-CN" sz="24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s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. </a:t>
            </a:r>
            <a:br>
              <a:rPr lang="en-US" altLang="zh-CN" dirty="0"/>
            </a:b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75029CE-455C-2484-D393-C5173DD615EB}"/>
              </a:ext>
            </a:extLst>
          </p:cNvPr>
          <p:cNvCxnSpPr>
            <a:cxnSpLocks/>
          </p:cNvCxnSpPr>
          <p:nvPr/>
        </p:nvCxnSpPr>
        <p:spPr>
          <a:xfrm>
            <a:off x="9165327" y="1749184"/>
            <a:ext cx="0" cy="1496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C446FCF-DA83-ABD4-8DD2-F67B7AD672FF}"/>
              </a:ext>
            </a:extLst>
          </p:cNvPr>
          <p:cNvSpPr txBox="1"/>
          <p:nvPr/>
        </p:nvSpPr>
        <p:spPr>
          <a:xfrm>
            <a:off x="9383007" y="1996014"/>
            <a:ext cx="3173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  <a:t>Fast Fourier Transform(FFT)</a:t>
            </a:r>
          </a:p>
          <a:p>
            <a: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  <a:t>&amp; Z-score Normalization</a:t>
            </a:r>
            <a:endParaRPr lang="zh-CN" altLang="en-US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E0907B-CFE5-3B13-1FA0-72AB7E7F2A62}"/>
              </a:ext>
            </a:extLst>
          </p:cNvPr>
          <p:cNvSpPr txBox="1"/>
          <p:nvPr/>
        </p:nvSpPr>
        <p:spPr>
          <a:xfrm>
            <a:off x="8379122" y="3093170"/>
            <a:ext cx="357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Size of  </a:t>
            </a:r>
            <a:r>
              <a:rPr lang="en-US" altLang="zh-CN" sz="4400" dirty="0">
                <a:latin typeface="Carlito" panose="020F0502020204030204" pitchFamily="34" charset="0"/>
                <a:cs typeface="Carlito" panose="020F0502020204030204" pitchFamily="34" charset="0"/>
              </a:rPr>
              <a:t>1*125*3</a:t>
            </a:r>
            <a:endParaRPr lang="zh-CN" altLang="en-US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581DA5-A174-489F-529D-76D4BA94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46" y="1776075"/>
            <a:ext cx="3579442" cy="13993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A019C3-E6CF-65F3-74B5-28190A64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73" y="4388547"/>
            <a:ext cx="10537842" cy="2427364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BBA9AB5-C0F1-2CDE-A5F4-635F8B7D4A34}"/>
              </a:ext>
            </a:extLst>
          </p:cNvPr>
          <p:cNvCxnSpPr>
            <a:cxnSpLocks/>
          </p:cNvCxnSpPr>
          <p:nvPr/>
        </p:nvCxnSpPr>
        <p:spPr>
          <a:xfrm>
            <a:off x="4875595" y="884766"/>
            <a:ext cx="0" cy="2995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E0703BF-26F5-52BB-ED72-D942D665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19" y="1072874"/>
            <a:ext cx="4682163" cy="5214992"/>
          </a:xfrm>
          <a:prstGeom prst="rect">
            <a:avLst/>
          </a:prstGeom>
        </p:spPr>
      </p:pic>
      <p:sp>
        <p:nvSpPr>
          <p:cNvPr id="9" name="标题 12">
            <a:extLst>
              <a:ext uri="{FF2B5EF4-FFF2-40B4-BE49-F238E27FC236}">
                <a16:creationId xmlns:a16="http://schemas.microsoft.com/office/drawing/2014/main" id="{90C0D810-EE1E-A450-F947-329775830F3D}"/>
              </a:ext>
            </a:extLst>
          </p:cNvPr>
          <p:cNvSpPr txBox="1">
            <a:spLocks/>
          </p:cNvSpPr>
          <p:nvPr/>
        </p:nvSpPr>
        <p:spPr>
          <a:xfrm>
            <a:off x="815515" y="249417"/>
            <a:ext cx="10858500" cy="1028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rlito" panose="020F0502020204030204" pitchFamily="34" charset="0"/>
                <a:cs typeface="Carlito" panose="020F0502020204030204" pitchFamily="34" charset="0"/>
              </a:rPr>
              <a:t>Data pre-procession</a:t>
            </a:r>
            <a:r>
              <a:rPr lang="zh-CN" altLang="en-US" sz="3600" b="0" dirty="0">
                <a:latin typeface="Carlito" panose="020F0502020204030204" pitchFamily="34" charset="0"/>
                <a:cs typeface="Carlito" panose="020F0502020204030204" pitchFamily="34" charset="0"/>
              </a:rPr>
              <a:t>（</a:t>
            </a:r>
            <a:r>
              <a:rPr lang="en-US" altLang="zh-CN" sz="3600" b="0" dirty="0">
                <a:latin typeface="Carlito" panose="020F0502020204030204" pitchFamily="34" charset="0"/>
                <a:cs typeface="Carlito" panose="020F0502020204030204" pitchFamily="34" charset="0"/>
              </a:rPr>
              <a:t>MATLAB</a:t>
            </a:r>
            <a:r>
              <a:rPr lang="zh-CN" altLang="en-US" sz="3600" b="0" dirty="0">
                <a:latin typeface="Carlito" panose="020F0502020204030204" pitchFamily="34" charset="0"/>
                <a:cs typeface="Carlito" panose="020F0502020204030204" pitchFamily="34" charset="0"/>
              </a:rPr>
              <a:t>）</a:t>
            </a:r>
            <a:endParaRPr lang="en-US" sz="3600" b="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99EFF75-A8E6-D4B9-47F2-7759CB95B31D}"/>
              </a:ext>
            </a:extLst>
          </p:cNvPr>
          <p:cNvGrpSpPr/>
          <p:nvPr/>
        </p:nvGrpSpPr>
        <p:grpSpPr>
          <a:xfrm>
            <a:off x="4587240" y="1130300"/>
            <a:ext cx="3865880" cy="638948"/>
            <a:chOff x="4587240" y="1130300"/>
            <a:chExt cx="3865880" cy="638948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73C7782-3578-DCDB-FFBA-CEEE92B5C2BF}"/>
                </a:ext>
              </a:extLst>
            </p:cNvPr>
            <p:cNvSpPr/>
            <p:nvPr/>
          </p:nvSpPr>
          <p:spPr>
            <a:xfrm>
              <a:off x="5811357" y="1130300"/>
              <a:ext cx="657634" cy="638948"/>
            </a:xfrm>
            <a:custGeom>
              <a:avLst/>
              <a:gdLst>
                <a:gd name="connsiteX0" fmla="*/ 86610 w 609586"/>
                <a:gd name="connsiteY0" fmla="*/ 173700 h 609586"/>
                <a:gd name="connsiteX1" fmla="*/ 153646 w 609586"/>
                <a:gd name="connsiteY1" fmla="*/ 281273 h 609586"/>
                <a:gd name="connsiteX2" fmla="*/ 83229 w 609586"/>
                <a:gd name="connsiteY2" fmla="*/ 393131 h 609586"/>
                <a:gd name="connsiteX3" fmla="*/ 136554 w 609586"/>
                <a:gd name="connsiteY3" fmla="*/ 393131 h 609586"/>
                <a:gd name="connsiteX4" fmla="*/ 180451 w 609586"/>
                <a:gd name="connsiteY4" fmla="*/ 318463 h 609586"/>
                <a:gd name="connsiteX5" fmla="*/ 222206 w 609586"/>
                <a:gd name="connsiteY5" fmla="*/ 393131 h 609586"/>
                <a:gd name="connsiteX6" fmla="*/ 277959 w 609586"/>
                <a:gd name="connsiteY6" fmla="*/ 393131 h 609586"/>
                <a:gd name="connsiteX7" fmla="*/ 206638 w 609586"/>
                <a:gd name="connsiteY7" fmla="*/ 279463 h 609586"/>
                <a:gd name="connsiteX8" fmla="*/ 273674 w 609586"/>
                <a:gd name="connsiteY8" fmla="*/ 173700 h 609586"/>
                <a:gd name="connsiteX9" fmla="*/ 220683 w 609586"/>
                <a:gd name="connsiteY9" fmla="*/ 173700 h 609586"/>
                <a:gd name="connsiteX10" fmla="*/ 180451 w 609586"/>
                <a:gd name="connsiteY10" fmla="*/ 245034 h 609586"/>
                <a:gd name="connsiteX11" fmla="*/ 141458 w 609586"/>
                <a:gd name="connsiteY11" fmla="*/ 173700 h 609586"/>
                <a:gd name="connsiteX12" fmla="*/ 372467 w 609586"/>
                <a:gd name="connsiteY12" fmla="*/ 78960 h 609586"/>
                <a:gd name="connsiteX13" fmla="*/ 609586 w 609586"/>
                <a:gd name="connsiteY13" fmla="*/ 78960 h 609586"/>
                <a:gd name="connsiteX14" fmla="*/ 609586 w 609586"/>
                <a:gd name="connsiteY14" fmla="*/ 530054 h 609586"/>
                <a:gd name="connsiteX15" fmla="*/ 372467 w 609586"/>
                <a:gd name="connsiteY15" fmla="*/ 530054 h 609586"/>
                <a:gd name="connsiteX16" fmla="*/ 372467 w 609586"/>
                <a:gd name="connsiteY16" fmla="*/ 477001 h 609586"/>
                <a:gd name="connsiteX17" fmla="*/ 556867 w 609586"/>
                <a:gd name="connsiteY17" fmla="*/ 477001 h 609586"/>
                <a:gd name="connsiteX18" fmla="*/ 556867 w 609586"/>
                <a:gd name="connsiteY18" fmla="*/ 451379 h 609586"/>
                <a:gd name="connsiteX19" fmla="*/ 372467 w 609586"/>
                <a:gd name="connsiteY19" fmla="*/ 451379 h 609586"/>
                <a:gd name="connsiteX20" fmla="*/ 372467 w 609586"/>
                <a:gd name="connsiteY20" fmla="*/ 410851 h 609586"/>
                <a:gd name="connsiteX21" fmla="*/ 556867 w 609586"/>
                <a:gd name="connsiteY21" fmla="*/ 410851 h 609586"/>
                <a:gd name="connsiteX22" fmla="*/ 556867 w 609586"/>
                <a:gd name="connsiteY22" fmla="*/ 385277 h 609586"/>
                <a:gd name="connsiteX23" fmla="*/ 372467 w 609586"/>
                <a:gd name="connsiteY23" fmla="*/ 385277 h 609586"/>
                <a:gd name="connsiteX24" fmla="*/ 372467 w 609586"/>
                <a:gd name="connsiteY24" fmla="*/ 344416 h 609586"/>
                <a:gd name="connsiteX25" fmla="*/ 556867 w 609586"/>
                <a:gd name="connsiteY25" fmla="*/ 344416 h 609586"/>
                <a:gd name="connsiteX26" fmla="*/ 556867 w 609586"/>
                <a:gd name="connsiteY26" fmla="*/ 318794 h 609586"/>
                <a:gd name="connsiteX27" fmla="*/ 372467 w 609586"/>
                <a:gd name="connsiteY27" fmla="*/ 318794 h 609586"/>
                <a:gd name="connsiteX28" fmla="*/ 372467 w 609586"/>
                <a:gd name="connsiteY28" fmla="*/ 277981 h 609586"/>
                <a:gd name="connsiteX29" fmla="*/ 556867 w 609586"/>
                <a:gd name="connsiteY29" fmla="*/ 277981 h 609586"/>
                <a:gd name="connsiteX30" fmla="*/ 556867 w 609586"/>
                <a:gd name="connsiteY30" fmla="*/ 252359 h 609586"/>
                <a:gd name="connsiteX31" fmla="*/ 372467 w 609586"/>
                <a:gd name="connsiteY31" fmla="*/ 252359 h 609586"/>
                <a:gd name="connsiteX32" fmla="*/ 372467 w 609586"/>
                <a:gd name="connsiteY32" fmla="*/ 211545 h 609586"/>
                <a:gd name="connsiteX33" fmla="*/ 556867 w 609586"/>
                <a:gd name="connsiteY33" fmla="*/ 211545 h 609586"/>
                <a:gd name="connsiteX34" fmla="*/ 556867 w 609586"/>
                <a:gd name="connsiteY34" fmla="*/ 185924 h 609586"/>
                <a:gd name="connsiteX35" fmla="*/ 372467 w 609586"/>
                <a:gd name="connsiteY35" fmla="*/ 185924 h 609586"/>
                <a:gd name="connsiteX36" fmla="*/ 372467 w 609586"/>
                <a:gd name="connsiteY36" fmla="*/ 144491 h 609586"/>
                <a:gd name="connsiteX37" fmla="*/ 556867 w 609586"/>
                <a:gd name="connsiteY37" fmla="*/ 144491 h 609586"/>
                <a:gd name="connsiteX38" fmla="*/ 556867 w 609586"/>
                <a:gd name="connsiteY38" fmla="*/ 118869 h 609586"/>
                <a:gd name="connsiteX39" fmla="*/ 372467 w 609586"/>
                <a:gd name="connsiteY39" fmla="*/ 118869 h 609586"/>
                <a:gd name="connsiteX40" fmla="*/ 343511 w 609586"/>
                <a:gd name="connsiteY40" fmla="*/ 0 h 609586"/>
                <a:gd name="connsiteX41" fmla="*/ 343511 w 609586"/>
                <a:gd name="connsiteY41" fmla="*/ 609586 h 609586"/>
                <a:gd name="connsiteX42" fmla="*/ 0 w 609586"/>
                <a:gd name="connsiteY42" fmla="*/ 544675 h 609586"/>
                <a:gd name="connsiteX43" fmla="*/ 0 w 609586"/>
                <a:gd name="connsiteY43" fmla="*/ 64911 h 60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9586" h="609586">
                  <a:moveTo>
                    <a:pt x="86610" y="173700"/>
                  </a:moveTo>
                  <a:lnTo>
                    <a:pt x="153646" y="281273"/>
                  </a:lnTo>
                  <a:lnTo>
                    <a:pt x="83229" y="393131"/>
                  </a:lnTo>
                  <a:lnTo>
                    <a:pt x="136554" y="393131"/>
                  </a:lnTo>
                  <a:lnTo>
                    <a:pt x="180451" y="318463"/>
                  </a:lnTo>
                  <a:lnTo>
                    <a:pt x="222206" y="393131"/>
                  </a:lnTo>
                  <a:lnTo>
                    <a:pt x="277959" y="393131"/>
                  </a:lnTo>
                  <a:lnTo>
                    <a:pt x="206638" y="279463"/>
                  </a:lnTo>
                  <a:lnTo>
                    <a:pt x="273674" y="173700"/>
                  </a:lnTo>
                  <a:lnTo>
                    <a:pt x="220683" y="173700"/>
                  </a:lnTo>
                  <a:lnTo>
                    <a:pt x="180451" y="245034"/>
                  </a:lnTo>
                  <a:lnTo>
                    <a:pt x="141458" y="173700"/>
                  </a:lnTo>
                  <a:close/>
                  <a:moveTo>
                    <a:pt x="372467" y="78960"/>
                  </a:moveTo>
                  <a:lnTo>
                    <a:pt x="609586" y="78960"/>
                  </a:lnTo>
                  <a:lnTo>
                    <a:pt x="609586" y="530054"/>
                  </a:lnTo>
                  <a:lnTo>
                    <a:pt x="372467" y="530054"/>
                  </a:lnTo>
                  <a:lnTo>
                    <a:pt x="372467" y="477001"/>
                  </a:lnTo>
                  <a:lnTo>
                    <a:pt x="556867" y="477001"/>
                  </a:lnTo>
                  <a:lnTo>
                    <a:pt x="556867" y="451379"/>
                  </a:lnTo>
                  <a:lnTo>
                    <a:pt x="372467" y="451379"/>
                  </a:lnTo>
                  <a:lnTo>
                    <a:pt x="372467" y="410851"/>
                  </a:lnTo>
                  <a:lnTo>
                    <a:pt x="556867" y="410851"/>
                  </a:lnTo>
                  <a:lnTo>
                    <a:pt x="556867" y="385277"/>
                  </a:lnTo>
                  <a:lnTo>
                    <a:pt x="372467" y="385277"/>
                  </a:lnTo>
                  <a:lnTo>
                    <a:pt x="372467" y="344416"/>
                  </a:lnTo>
                  <a:lnTo>
                    <a:pt x="556867" y="344416"/>
                  </a:lnTo>
                  <a:lnTo>
                    <a:pt x="556867" y="318794"/>
                  </a:lnTo>
                  <a:lnTo>
                    <a:pt x="372467" y="318794"/>
                  </a:lnTo>
                  <a:lnTo>
                    <a:pt x="372467" y="277981"/>
                  </a:lnTo>
                  <a:lnTo>
                    <a:pt x="556867" y="277981"/>
                  </a:lnTo>
                  <a:lnTo>
                    <a:pt x="556867" y="252359"/>
                  </a:lnTo>
                  <a:lnTo>
                    <a:pt x="372467" y="252359"/>
                  </a:lnTo>
                  <a:lnTo>
                    <a:pt x="372467" y="211545"/>
                  </a:lnTo>
                  <a:lnTo>
                    <a:pt x="556867" y="211545"/>
                  </a:lnTo>
                  <a:lnTo>
                    <a:pt x="556867" y="185924"/>
                  </a:lnTo>
                  <a:lnTo>
                    <a:pt x="372467" y="185924"/>
                  </a:lnTo>
                  <a:lnTo>
                    <a:pt x="372467" y="144491"/>
                  </a:lnTo>
                  <a:lnTo>
                    <a:pt x="556867" y="144491"/>
                  </a:lnTo>
                  <a:lnTo>
                    <a:pt x="556867" y="118869"/>
                  </a:lnTo>
                  <a:lnTo>
                    <a:pt x="372467" y="118869"/>
                  </a:lnTo>
                  <a:close/>
                  <a:moveTo>
                    <a:pt x="343511" y="0"/>
                  </a:moveTo>
                  <a:lnTo>
                    <a:pt x="343511" y="609586"/>
                  </a:lnTo>
                  <a:lnTo>
                    <a:pt x="0" y="544675"/>
                  </a:lnTo>
                  <a:lnTo>
                    <a:pt x="0" y="649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971A84C-77EE-4128-2D81-9F9B3E5844E0}"/>
                </a:ext>
              </a:extLst>
            </p:cNvPr>
            <p:cNvSpPr/>
            <p:nvPr/>
          </p:nvSpPr>
          <p:spPr>
            <a:xfrm>
              <a:off x="6468991" y="1204332"/>
              <a:ext cx="1984129" cy="4908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Original data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BDA531E-B3DC-9E79-5209-9AA5179E0D8B}"/>
                </a:ext>
              </a:extLst>
            </p:cNvPr>
            <p:cNvCxnSpPr>
              <a:cxnSpLocks/>
            </p:cNvCxnSpPr>
            <p:nvPr/>
          </p:nvCxnSpPr>
          <p:spPr>
            <a:xfrm>
              <a:off x="4587240" y="1483360"/>
              <a:ext cx="115316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4BBDC8D-E9A5-D9B0-1C64-330DFBDC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91" y="1843280"/>
            <a:ext cx="4003040" cy="2395701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032574CF-0649-4DA8-543A-FD7EE324258D}"/>
              </a:ext>
            </a:extLst>
          </p:cNvPr>
          <p:cNvGrpSpPr/>
          <p:nvPr/>
        </p:nvGrpSpPr>
        <p:grpSpPr>
          <a:xfrm>
            <a:off x="7444414" y="1787027"/>
            <a:ext cx="1076960" cy="2934926"/>
            <a:chOff x="7444414" y="1787027"/>
            <a:chExt cx="1076960" cy="293492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4CA3945-BC3A-AA91-C82F-38ECFD1967F2}"/>
                </a:ext>
              </a:extLst>
            </p:cNvPr>
            <p:cNvSpPr/>
            <p:nvPr/>
          </p:nvSpPr>
          <p:spPr>
            <a:xfrm>
              <a:off x="7444414" y="1787027"/>
              <a:ext cx="1076960" cy="2508206"/>
            </a:xfrm>
            <a:prstGeom prst="rect">
              <a:avLst/>
            </a:prstGeom>
            <a:noFill/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4FA81AB9-8D3F-891B-3DFA-45CFCFA9F0D3}"/>
                </a:ext>
              </a:extLst>
            </p:cNvPr>
            <p:cNvCxnSpPr>
              <a:cxnSpLocks/>
            </p:cNvCxnSpPr>
            <p:nvPr/>
          </p:nvCxnSpPr>
          <p:spPr>
            <a:xfrm>
              <a:off x="8003214" y="4295233"/>
              <a:ext cx="0" cy="42672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01CE3EB5-5510-A580-5697-47C5F4141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461038"/>
              </p:ext>
            </p:extLst>
          </p:nvPr>
        </p:nvGraphicFramePr>
        <p:xfrm>
          <a:off x="6067734" y="5457036"/>
          <a:ext cx="47447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360">
                  <a:extLst>
                    <a:ext uri="{9D8B030D-6E8A-4147-A177-3AD203B41FA5}">
                      <a16:colId xmlns:a16="http://schemas.microsoft.com/office/drawing/2014/main" val="710731996"/>
                    </a:ext>
                  </a:extLst>
                </a:gridCol>
                <a:gridCol w="2372360">
                  <a:extLst>
                    <a:ext uri="{9D8B030D-6E8A-4147-A177-3AD203B41FA5}">
                      <a16:colId xmlns:a16="http://schemas.microsoft.com/office/drawing/2014/main" val="443905466"/>
                    </a:ext>
                  </a:extLst>
                </a:gridCol>
              </a:tblGrid>
              <a:tr h="293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anose="020B0609020204030204" pitchFamily="49" charset="0"/>
                        </a:rPr>
                        <a:t>Algorithm</a:t>
                      </a:r>
                      <a:endParaRPr lang="zh-CN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Time Complexity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657606"/>
                  </a:ext>
                </a:extLst>
              </a:tr>
              <a:tr h="299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accent3"/>
                          </a:solidFill>
                          <a:latin typeface="Carlito" panose="020F0502020204030204" pitchFamily="34" charset="0"/>
                          <a:ea typeface="+mn-ea"/>
                          <a:cs typeface="Carlito" panose="020F0502020204030204" pitchFamily="34" charset="0"/>
                        </a:rPr>
                        <a:t>DFT</a:t>
                      </a:r>
                      <a:endParaRPr lang="zh-CN" altLang="en-US" sz="1800" b="1" kern="1200" dirty="0">
                        <a:solidFill>
                          <a:schemeClr val="accent3"/>
                        </a:solidFill>
                        <a:latin typeface="Carlito" panose="020F0502020204030204" pitchFamily="34" charset="0"/>
                        <a:ea typeface="+mn-ea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O(N²)</a:t>
                      </a:r>
                      <a:endParaRPr lang="zh-CN" altLang="en-US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109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accent3"/>
                          </a:solidFill>
                          <a:latin typeface="Carlito" panose="020F0502020204030204" pitchFamily="34" charset="0"/>
                          <a:ea typeface="+mn-ea"/>
                          <a:cs typeface="Carlito" panose="020F0502020204030204" pitchFamily="34" charset="0"/>
                        </a:rPr>
                        <a:t>FFT</a:t>
                      </a:r>
                      <a:endParaRPr lang="zh-CN" altLang="en-US" sz="1800" b="1" kern="1200" dirty="0">
                        <a:solidFill>
                          <a:schemeClr val="accent3"/>
                        </a:solidFill>
                        <a:latin typeface="Carlito" panose="020F0502020204030204" pitchFamily="34" charset="0"/>
                        <a:ea typeface="+mn-ea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O(N </a:t>
                      </a:r>
                      <a:r>
                        <a:rPr lang="en-US" altLang="zh-CN" dirty="0" err="1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logN</a:t>
                      </a:r>
                      <a:r>
                        <a:rPr lang="en-US" altLang="zh-CN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)</a:t>
                      </a:r>
                      <a:endParaRPr lang="zh-CN" altLang="en-US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338254"/>
                  </a:ext>
                </a:extLst>
              </a:tr>
            </a:tbl>
          </a:graphicData>
        </a:graphic>
      </p:graphicFrame>
      <p:grpSp>
        <p:nvGrpSpPr>
          <p:cNvPr id="30" name="组合 29">
            <a:extLst>
              <a:ext uri="{FF2B5EF4-FFF2-40B4-BE49-F238E27FC236}">
                <a16:creationId xmlns:a16="http://schemas.microsoft.com/office/drawing/2014/main" id="{6E2272B4-B403-9D4E-B667-F38122325826}"/>
              </a:ext>
            </a:extLst>
          </p:cNvPr>
          <p:cNvGrpSpPr/>
          <p:nvPr/>
        </p:nvGrpSpPr>
        <p:grpSpPr>
          <a:xfrm>
            <a:off x="6730180" y="4295233"/>
            <a:ext cx="2779585" cy="971399"/>
            <a:chOff x="6730180" y="4295233"/>
            <a:chExt cx="2779585" cy="97139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E8B6025-BDBD-3474-88F3-C9ADCBE2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0180" y="4767076"/>
              <a:ext cx="2779585" cy="499556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5D5F54B-15B1-E734-BD1F-E1CDB506F999}"/>
                </a:ext>
              </a:extLst>
            </p:cNvPr>
            <p:cNvSpPr txBox="1"/>
            <p:nvPr/>
          </p:nvSpPr>
          <p:spPr>
            <a:xfrm>
              <a:off x="8119973" y="4295233"/>
              <a:ext cx="8028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kern="12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+mn-ea"/>
                  <a:cs typeface="+mn-cs"/>
                </a:rPr>
                <a:t>FFT</a:t>
              </a:r>
              <a:endParaRPr lang="zh-CN" altLang="en-US" sz="2400" b="1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C633107-299B-1472-7794-97B196F84A95}"/>
              </a:ext>
            </a:extLst>
          </p:cNvPr>
          <p:cNvCxnSpPr>
            <a:cxnSpLocks/>
          </p:cNvCxnSpPr>
          <p:nvPr/>
        </p:nvCxnSpPr>
        <p:spPr>
          <a:xfrm>
            <a:off x="2231107" y="3935405"/>
            <a:ext cx="4402312" cy="95095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0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4510" y="-132522"/>
            <a:ext cx="10858500" cy="1028700"/>
          </a:xfrm>
        </p:spPr>
        <p:txBody>
          <a:bodyPr>
            <a:normAutofit/>
          </a:bodyPr>
          <a:lstStyle/>
          <a:p>
            <a:pPr lvl="0"/>
            <a:r>
              <a:rPr lang="en-US" altLang="zh-CN" sz="3600" dirty="0">
                <a:latin typeface="Carlito" panose="020F0502020204030204" pitchFamily="34" charset="0"/>
                <a:cs typeface="Carlito" panose="020F0502020204030204" pitchFamily="34" charset="0"/>
              </a:rPr>
              <a:t>Data pre-procession</a:t>
            </a:r>
            <a:endParaRPr lang="en-US" sz="36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55051D-5F7C-BDFB-8D46-0B3B644DB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0" y="951029"/>
            <a:ext cx="10032273" cy="57128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D0B32D-8FFA-47BE-6105-035B53059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85" y="303684"/>
            <a:ext cx="3280155" cy="4345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621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E7C6F1-7F98-8C61-A4E0-F299F6426888}"/>
              </a:ext>
            </a:extLst>
          </p:cNvPr>
          <p:cNvSpPr/>
          <p:nvPr/>
        </p:nvSpPr>
        <p:spPr>
          <a:xfrm>
            <a:off x="0" y="1019612"/>
            <a:ext cx="12131040" cy="58293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2">
            <a:extLst>
              <a:ext uri="{FF2B5EF4-FFF2-40B4-BE49-F238E27FC236}">
                <a16:creationId xmlns:a16="http://schemas.microsoft.com/office/drawing/2014/main" id="{C47348AE-3883-C63F-CCA4-43D663765FAE}"/>
              </a:ext>
            </a:extLst>
          </p:cNvPr>
          <p:cNvSpPr txBox="1">
            <a:spLocks/>
          </p:cNvSpPr>
          <p:nvPr/>
        </p:nvSpPr>
        <p:spPr>
          <a:xfrm>
            <a:off x="878993" y="302436"/>
            <a:ext cx="10858500" cy="1028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rlito" panose="020F0502020204030204" pitchFamily="34" charset="0"/>
                <a:cs typeface="Carlito" panose="020F0502020204030204" pitchFamily="34" charset="0"/>
              </a:rPr>
              <a:t>Model construction</a:t>
            </a:r>
            <a:endParaRPr lang="en-US" sz="36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4F0CC3-21A3-3493-6255-255AC1DF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43" y="1028700"/>
            <a:ext cx="11334427" cy="223820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C63F18-298A-17E8-FDE5-FFACC06CA0DD}"/>
              </a:ext>
            </a:extLst>
          </p:cNvPr>
          <p:cNvSpPr txBox="1"/>
          <p:nvPr/>
        </p:nvSpPr>
        <p:spPr>
          <a:xfrm>
            <a:off x="621232" y="3407430"/>
            <a:ext cx="2407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arlito" panose="020F0502020204030204" pitchFamily="34" charset="0"/>
                <a:cs typeface="Carlito" panose="020F0502020204030204" pitchFamily="34" charset="0"/>
              </a:rPr>
              <a:t>Basic layers</a:t>
            </a:r>
            <a:r>
              <a:rPr lang="zh-CN" altLang="en-US" sz="3200" dirty="0">
                <a:latin typeface="Carlito" panose="020F0502020204030204" pitchFamily="34" charset="0"/>
                <a:cs typeface="Carlito" panose="020F0502020204030204" pitchFamily="34" charset="0"/>
              </a:rPr>
              <a:t>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1253E9-31AA-8D33-18FB-F70919F7A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33" y="3984082"/>
            <a:ext cx="2407479" cy="6642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81B05A-B51F-E724-95CD-3E6A66CFC400}"/>
              </a:ext>
            </a:extLst>
          </p:cNvPr>
          <p:cNvSpPr txBox="1"/>
          <p:nvPr/>
        </p:nvSpPr>
        <p:spPr>
          <a:xfrm>
            <a:off x="256502" y="4097832"/>
            <a:ext cx="2663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Convolution layer :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72E1FD-819B-6E99-E159-D873BDCC06B2}"/>
              </a:ext>
            </a:extLst>
          </p:cNvPr>
          <p:cNvSpPr txBox="1"/>
          <p:nvPr/>
        </p:nvSpPr>
        <p:spPr>
          <a:xfrm>
            <a:off x="7155142" y="3510782"/>
            <a:ext cx="3685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Batch normalization layer :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0A01EC4-9092-2C8A-5FF0-DA6E7D11D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75" y="3943350"/>
            <a:ext cx="2562125" cy="27128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DEC3743-A373-A8A8-AB38-E8E916006244}"/>
              </a:ext>
            </a:extLst>
          </p:cNvPr>
          <p:cNvSpPr txBox="1"/>
          <p:nvPr/>
        </p:nvSpPr>
        <p:spPr>
          <a:xfrm>
            <a:off x="256502" y="5016556"/>
            <a:ext cx="2663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Pooling layer :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7723E4-A6A0-F5E3-8289-BF87B0D23809}"/>
              </a:ext>
            </a:extLst>
          </p:cNvPr>
          <p:cNvSpPr txBox="1"/>
          <p:nvPr/>
        </p:nvSpPr>
        <p:spPr>
          <a:xfrm>
            <a:off x="256502" y="5841353"/>
            <a:ext cx="313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Fully connected layer :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F44465-D58F-CFC8-A471-0955FEEC0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35" y="5766202"/>
            <a:ext cx="2922449" cy="6119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0B40C45-5206-BB78-C29E-CBF4D261E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097" y="4753443"/>
            <a:ext cx="2521263" cy="10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84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7EF3FF-61B1-6492-8224-623BE9502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62"/>
          <a:stretch/>
        </p:blipFill>
        <p:spPr>
          <a:xfrm>
            <a:off x="227293" y="2309897"/>
            <a:ext cx="3982757" cy="2238206"/>
          </a:xfrm>
          <a:prstGeom prst="rect">
            <a:avLst/>
          </a:prstGeom>
        </p:spPr>
      </p:pic>
      <p:sp>
        <p:nvSpPr>
          <p:cNvPr id="3" name="标题 12">
            <a:extLst>
              <a:ext uri="{FF2B5EF4-FFF2-40B4-BE49-F238E27FC236}">
                <a16:creationId xmlns:a16="http://schemas.microsoft.com/office/drawing/2014/main" id="{8375813E-C35B-5DF9-B630-D019DA6F98E2}"/>
              </a:ext>
            </a:extLst>
          </p:cNvPr>
          <p:cNvSpPr txBox="1">
            <a:spLocks/>
          </p:cNvSpPr>
          <p:nvPr/>
        </p:nvSpPr>
        <p:spPr>
          <a:xfrm>
            <a:off x="878993" y="302436"/>
            <a:ext cx="10858500" cy="1028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rlito" panose="020F0502020204030204" pitchFamily="34" charset="0"/>
                <a:cs typeface="Carlito" panose="020F0502020204030204" pitchFamily="34" charset="0"/>
              </a:rPr>
              <a:t>Inception Model</a:t>
            </a:r>
            <a:endParaRPr lang="en-US" sz="36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82AD5A-F363-38D6-14E9-42E4E299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643" y="947822"/>
            <a:ext cx="3291246" cy="2131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3B33DB-A6DB-FA68-4C2B-C8EAA8FC0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875" y="3511551"/>
            <a:ext cx="3282014" cy="2389272"/>
          </a:xfrm>
          <a:prstGeom prst="rect">
            <a:avLst/>
          </a:prstGeom>
        </p:spPr>
      </p:pic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FB3F3CB5-5A5C-30A8-39F0-052F85BFFDA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447800" y="2013786"/>
            <a:ext cx="3384843" cy="1415214"/>
          </a:xfrm>
          <a:prstGeom prst="bentConnector3">
            <a:avLst>
              <a:gd name="adj1" fmla="val -84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F9E9498C-AE50-FF31-C63D-130B48AAE74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08300" y="3527031"/>
            <a:ext cx="1933575" cy="1179156"/>
          </a:xfrm>
          <a:prstGeom prst="bentConnector3">
            <a:avLst>
              <a:gd name="adj1" fmla="val -57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128FA81-A7FA-8BDC-BE7D-69691CFE4CEA}"/>
              </a:ext>
            </a:extLst>
          </p:cNvPr>
          <p:cNvSpPr txBox="1"/>
          <p:nvPr/>
        </p:nvSpPr>
        <p:spPr>
          <a:xfrm>
            <a:off x="0" y="6174975"/>
            <a:ext cx="12566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ndara Light" panose="020E0502030303020204" pitchFamily="34" charset="0"/>
              </a:rPr>
              <a:t>C. Szegedy et al., "Going deeper with convolutions," 2015 IEEE Conference on Computer Vision and Pattern Recognition (CVPR), Boston, MA, USA, 2015, pp. 1-9, doi: 10.1109/CVPR.2015.7298594.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E1F1000-B561-3DC6-AA7A-74A3AA0B5226}"/>
              </a:ext>
            </a:extLst>
          </p:cNvPr>
          <p:cNvCxnSpPr>
            <a:cxnSpLocks/>
          </p:cNvCxnSpPr>
          <p:nvPr/>
        </p:nvCxnSpPr>
        <p:spPr>
          <a:xfrm>
            <a:off x="114300" y="6134100"/>
            <a:ext cx="37607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F5BF381-DCE2-73D4-27CD-78C7D9291D6E}"/>
              </a:ext>
            </a:extLst>
          </p:cNvPr>
          <p:cNvSpPr txBox="1"/>
          <p:nvPr/>
        </p:nvSpPr>
        <p:spPr>
          <a:xfrm>
            <a:off x="8388350" y="1235741"/>
            <a:ext cx="417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arlito" panose="020F0502020204030204" pitchFamily="34" charset="0"/>
                <a:cs typeface="Carlito" panose="020F0502020204030204" pitchFamily="34" charset="0"/>
              </a:rPr>
              <a:t>125*3*1    125*3*64</a:t>
            </a:r>
            <a:endParaRPr lang="zh-CN" altLang="en-US" sz="32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B990ECE-CB8E-E0DA-F905-470024B6609A}"/>
              </a:ext>
            </a:extLst>
          </p:cNvPr>
          <p:cNvCxnSpPr/>
          <p:nvPr/>
        </p:nvCxnSpPr>
        <p:spPr>
          <a:xfrm>
            <a:off x="10026650" y="1528128"/>
            <a:ext cx="190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09BD557-0342-4512-41DB-BD1EB27292DD}"/>
              </a:ext>
            </a:extLst>
          </p:cNvPr>
          <p:cNvSpPr txBox="1"/>
          <p:nvPr/>
        </p:nvSpPr>
        <p:spPr>
          <a:xfrm>
            <a:off x="8473432" y="1872971"/>
            <a:ext cx="3035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Cutting force : </a:t>
            </a:r>
          </a:p>
          <a:p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one-dimensional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087F849-E81D-9733-D5E7-F215B1B41D6B}"/>
              </a:ext>
            </a:extLst>
          </p:cNvPr>
          <p:cNvSpPr txBox="1"/>
          <p:nvPr/>
        </p:nvSpPr>
        <p:spPr>
          <a:xfrm>
            <a:off x="8225771" y="3690524"/>
            <a:ext cx="3982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1 × 1 convolution kernel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Reducing the computational complexity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Generalization and accuracy of chatter detection</a:t>
            </a:r>
            <a:endParaRPr lang="zh-CN" altLang="en-US" sz="2000" dirty="0"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23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8924572C-74E2-CFA6-4A68-92E9958A1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42" y="1922731"/>
            <a:ext cx="10858500" cy="857250"/>
          </a:xfrm>
        </p:spPr>
        <p:txBody>
          <a:bodyPr/>
          <a:lstStyle/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传统机器学习方法：</a:t>
            </a:r>
            <a:r>
              <a:rPr lang="en-US" altLang="zh-CN" sz="4000" dirty="0">
                <a:solidFill>
                  <a:schemeClr val="tx1"/>
                </a:solidFill>
                <a:latin typeface="Carlito" panose="020F0502020204030204" pitchFamily="34" charset="0"/>
                <a:ea typeface="+mn-ea"/>
                <a:cs typeface="Carlito" panose="020F0502020204030204" pitchFamily="34" charset="0"/>
              </a:rPr>
              <a:t>GPR</a:t>
            </a:r>
            <a:endParaRPr lang="zh-CN" altLang="en-US" sz="4000" dirty="0">
              <a:solidFill>
                <a:schemeClr val="tx1"/>
              </a:solidFill>
              <a:latin typeface="Carlito" panose="020F0502020204030204" pitchFamily="34" charset="0"/>
              <a:ea typeface="+mn-ea"/>
              <a:cs typeface="Carlito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F0FE69-20C3-D09D-A8D2-9827F7D3E7C5}"/>
              </a:ext>
            </a:extLst>
          </p:cNvPr>
          <p:cNvSpPr txBox="1"/>
          <p:nvPr/>
        </p:nvSpPr>
        <p:spPr>
          <a:xfrm>
            <a:off x="5009321" y="1214845"/>
            <a:ext cx="317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rlito" panose="020F0502020204030204" pitchFamily="34" charset="0"/>
                <a:cs typeface="Carlito" panose="020F0502020204030204" pitchFamily="34" charset="0"/>
              </a:rPr>
              <a:t>Chapter 1</a:t>
            </a:r>
            <a:endParaRPr lang="zh-CN" altLang="en-US" sz="4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51656D-2FD1-7259-9DF9-A8BCF49E3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90" y="2866317"/>
            <a:ext cx="7825341" cy="33693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6075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74C252-2D7C-1DFA-9F24-F0086E792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1" t="3121" r="21891" b="-5323"/>
          <a:stretch/>
        </p:blipFill>
        <p:spPr>
          <a:xfrm>
            <a:off x="1085061" y="1063692"/>
            <a:ext cx="4330700" cy="2287503"/>
          </a:xfrm>
          <a:prstGeom prst="rect">
            <a:avLst/>
          </a:prstGeom>
        </p:spPr>
      </p:pic>
      <p:sp>
        <p:nvSpPr>
          <p:cNvPr id="3" name="标题 12">
            <a:extLst>
              <a:ext uri="{FF2B5EF4-FFF2-40B4-BE49-F238E27FC236}">
                <a16:creationId xmlns:a16="http://schemas.microsoft.com/office/drawing/2014/main" id="{64D5B629-52DC-1F95-689B-62BA64481359}"/>
              </a:ext>
            </a:extLst>
          </p:cNvPr>
          <p:cNvSpPr txBox="1">
            <a:spLocks/>
          </p:cNvSpPr>
          <p:nvPr/>
        </p:nvSpPr>
        <p:spPr>
          <a:xfrm>
            <a:off x="878993" y="302436"/>
            <a:ext cx="10858500" cy="1028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rlito" panose="020F0502020204030204" pitchFamily="34" charset="0"/>
                <a:cs typeface="Carlito" panose="020F0502020204030204" pitchFamily="34" charset="0"/>
              </a:rPr>
              <a:t>SR-block</a:t>
            </a:r>
            <a:r>
              <a:rPr lang="en-US" altLang="zh-CN" sz="3600" b="0" dirty="0">
                <a:latin typeface="Carlito" panose="020F0502020204030204" pitchFamily="34" charset="0"/>
                <a:cs typeface="Carlito" panose="020F0502020204030204" pitchFamily="34" charset="0"/>
              </a:rPr>
              <a:t>(SE block + </a:t>
            </a:r>
            <a:r>
              <a:rPr lang="en-US" altLang="zh-CN" sz="3600" b="0" dirty="0" err="1">
                <a:latin typeface="Carlito" panose="020F0502020204030204" pitchFamily="34" charset="0"/>
                <a:cs typeface="Carlito" panose="020F0502020204030204" pitchFamily="34" charset="0"/>
              </a:rPr>
              <a:t>ResNet</a:t>
            </a:r>
            <a:r>
              <a:rPr lang="en-US" altLang="zh-CN" sz="3600" b="0" dirty="0">
                <a:latin typeface="Carlito" panose="020F0502020204030204" pitchFamily="34" charset="0"/>
                <a:cs typeface="Carlito" panose="020F0502020204030204" pitchFamily="34" charset="0"/>
              </a:rPr>
              <a:t>)</a:t>
            </a:r>
            <a:endParaRPr lang="en-US" sz="3600" b="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50CBA4-1D4D-DA31-1174-98FB4A06E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78" y="777458"/>
            <a:ext cx="4170722" cy="2840813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F7E5126D-7BF7-969D-3BB9-EE6FEF52C855}"/>
              </a:ext>
            </a:extLst>
          </p:cNvPr>
          <p:cNvCxnSpPr>
            <a:cxnSpLocks/>
          </p:cNvCxnSpPr>
          <p:nvPr/>
        </p:nvCxnSpPr>
        <p:spPr>
          <a:xfrm flipV="1">
            <a:off x="2457985" y="1440470"/>
            <a:ext cx="3988866" cy="731569"/>
          </a:xfrm>
          <a:prstGeom prst="bentConnector3">
            <a:avLst>
              <a:gd name="adj1" fmla="val -119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F558B941-9A69-012C-EFB9-71C95A5C04D7}"/>
              </a:ext>
            </a:extLst>
          </p:cNvPr>
          <p:cNvCxnSpPr>
            <a:cxnSpLocks/>
          </p:cNvCxnSpPr>
          <p:nvPr/>
        </p:nvCxnSpPr>
        <p:spPr>
          <a:xfrm>
            <a:off x="3978397" y="2216690"/>
            <a:ext cx="2277581" cy="729710"/>
          </a:xfrm>
          <a:prstGeom prst="bentConnector3">
            <a:avLst>
              <a:gd name="adj1" fmla="val 208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0E5E8FA-0DE0-A333-CE65-48089BBB2764}"/>
              </a:ext>
            </a:extLst>
          </p:cNvPr>
          <p:cNvGrpSpPr/>
          <p:nvPr/>
        </p:nvGrpSpPr>
        <p:grpSpPr>
          <a:xfrm>
            <a:off x="976875" y="3377017"/>
            <a:ext cx="5730331" cy="3514586"/>
            <a:chOff x="839223" y="3384349"/>
            <a:chExt cx="5730331" cy="351458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8EF9AF9-B526-237E-E245-035A126C0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6473" b="3987"/>
            <a:stretch/>
          </p:blipFill>
          <p:spPr>
            <a:xfrm>
              <a:off x="839223" y="3384349"/>
              <a:ext cx="1393979" cy="286380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5CD3409-E71A-A6DC-1149-405675DCD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771" r="32701" b="4758"/>
            <a:stretch/>
          </p:blipFill>
          <p:spPr>
            <a:xfrm>
              <a:off x="3701563" y="3395846"/>
              <a:ext cx="1393979" cy="284081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7946AC1-9F18-415A-6430-2C45CB8E138F}"/>
                </a:ext>
              </a:extLst>
            </p:cNvPr>
            <p:cNvSpPr txBox="1"/>
            <p:nvPr/>
          </p:nvSpPr>
          <p:spPr>
            <a:xfrm>
              <a:off x="973009" y="6310858"/>
              <a:ext cx="1962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atin typeface="Carlito" panose="020F0502020204030204" pitchFamily="34" charset="0"/>
                  <a:cs typeface="Carlito" panose="020F0502020204030204" pitchFamily="34" charset="0"/>
                </a:rPr>
                <a:t>ResNet</a:t>
              </a:r>
              <a:endParaRPr lang="zh-CN" altLang="en-US" sz="2000" dirty="0">
                <a:latin typeface="Carlito" panose="020F0502020204030204" pitchFamily="34" charset="0"/>
                <a:cs typeface="Carlito" panose="020F050202020403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D9B73B9-797E-9D6B-440D-B54A58628EE7}"/>
                </a:ext>
              </a:extLst>
            </p:cNvPr>
            <p:cNvSpPr txBox="1"/>
            <p:nvPr/>
          </p:nvSpPr>
          <p:spPr>
            <a:xfrm>
              <a:off x="2398832" y="6191049"/>
              <a:ext cx="41707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Carlito" panose="020F0502020204030204" pitchFamily="34" charset="0"/>
                  <a:cs typeface="Carlito" panose="020F0502020204030204" pitchFamily="34" charset="0"/>
                </a:rPr>
                <a:t>Squeeze-and-Excitation network</a:t>
              </a:r>
            </a:p>
            <a:p>
              <a:pPr algn="ctr"/>
              <a:r>
                <a:rPr lang="en-US" altLang="zh-CN" sz="2000" dirty="0">
                  <a:latin typeface="Carlito" panose="020F0502020204030204" pitchFamily="34" charset="0"/>
                  <a:cs typeface="Carlito" panose="020F0502020204030204" pitchFamily="34" charset="0"/>
                </a:rPr>
                <a:t>(SE-block)</a:t>
              </a:r>
              <a:endParaRPr lang="zh-CN" altLang="en-US" sz="2000" dirty="0">
                <a:latin typeface="Carlito" panose="020F0502020204030204" pitchFamily="34" charset="0"/>
                <a:cs typeface="Carlito" panose="020F0502020204030204" pitchFamily="34" charset="0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D61C5695-B9DD-50C2-43C6-82FC239E33F6}"/>
                </a:ext>
              </a:extLst>
            </p:cNvPr>
            <p:cNvSpPr/>
            <p:nvPr/>
          </p:nvSpPr>
          <p:spPr>
            <a:xfrm>
              <a:off x="2625349" y="4381512"/>
              <a:ext cx="609685" cy="609685"/>
            </a:xfrm>
            <a:custGeom>
              <a:avLst/>
              <a:gdLst>
                <a:gd name="T0" fmla="*/ 10400 w 11200"/>
                <a:gd name="T1" fmla="*/ 4800 h 11200"/>
                <a:gd name="T2" fmla="*/ 6400 w 11200"/>
                <a:gd name="T3" fmla="*/ 4800 h 11200"/>
                <a:gd name="T4" fmla="*/ 6400 w 11200"/>
                <a:gd name="T5" fmla="*/ 800 h 11200"/>
                <a:gd name="T6" fmla="*/ 5600 w 11200"/>
                <a:gd name="T7" fmla="*/ 0 h 11200"/>
                <a:gd name="T8" fmla="*/ 4800 w 11200"/>
                <a:gd name="T9" fmla="*/ 800 h 11200"/>
                <a:gd name="T10" fmla="*/ 4800 w 11200"/>
                <a:gd name="T11" fmla="*/ 4800 h 11200"/>
                <a:gd name="T12" fmla="*/ 800 w 11200"/>
                <a:gd name="T13" fmla="*/ 4800 h 11200"/>
                <a:gd name="T14" fmla="*/ 0 w 11200"/>
                <a:gd name="T15" fmla="*/ 5600 h 11200"/>
                <a:gd name="T16" fmla="*/ 800 w 11200"/>
                <a:gd name="T17" fmla="*/ 6400 h 11200"/>
                <a:gd name="T18" fmla="*/ 4800 w 11200"/>
                <a:gd name="T19" fmla="*/ 6400 h 11200"/>
                <a:gd name="T20" fmla="*/ 4800 w 11200"/>
                <a:gd name="T21" fmla="*/ 10400 h 11200"/>
                <a:gd name="T22" fmla="*/ 5600 w 11200"/>
                <a:gd name="T23" fmla="*/ 11200 h 11200"/>
                <a:gd name="T24" fmla="*/ 6400 w 11200"/>
                <a:gd name="T25" fmla="*/ 10400 h 11200"/>
                <a:gd name="T26" fmla="*/ 6400 w 11200"/>
                <a:gd name="T27" fmla="*/ 6400 h 11200"/>
                <a:gd name="T28" fmla="*/ 10400 w 11200"/>
                <a:gd name="T29" fmla="*/ 6400 h 11200"/>
                <a:gd name="T30" fmla="*/ 11200 w 11200"/>
                <a:gd name="T31" fmla="*/ 5600 h 11200"/>
                <a:gd name="T32" fmla="*/ 10400 w 11200"/>
                <a:gd name="T33" fmla="*/ 4800 h 1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00" h="11200">
                  <a:moveTo>
                    <a:pt x="10400" y="4800"/>
                  </a:moveTo>
                  <a:lnTo>
                    <a:pt x="6400" y="4800"/>
                  </a:lnTo>
                  <a:lnTo>
                    <a:pt x="6400" y="800"/>
                  </a:lnTo>
                  <a:cubicBezTo>
                    <a:pt x="6400" y="400"/>
                    <a:pt x="6000" y="0"/>
                    <a:pt x="5600" y="0"/>
                  </a:cubicBezTo>
                  <a:cubicBezTo>
                    <a:pt x="5200" y="0"/>
                    <a:pt x="4800" y="400"/>
                    <a:pt x="4800" y="800"/>
                  </a:cubicBezTo>
                  <a:lnTo>
                    <a:pt x="4800" y="4800"/>
                  </a:lnTo>
                  <a:lnTo>
                    <a:pt x="800" y="4800"/>
                  </a:lnTo>
                  <a:cubicBezTo>
                    <a:pt x="400" y="4800"/>
                    <a:pt x="0" y="5200"/>
                    <a:pt x="0" y="5600"/>
                  </a:cubicBezTo>
                  <a:cubicBezTo>
                    <a:pt x="0" y="6000"/>
                    <a:pt x="400" y="6400"/>
                    <a:pt x="800" y="6400"/>
                  </a:cubicBezTo>
                  <a:lnTo>
                    <a:pt x="4800" y="6400"/>
                  </a:lnTo>
                  <a:lnTo>
                    <a:pt x="4800" y="10400"/>
                  </a:lnTo>
                  <a:cubicBezTo>
                    <a:pt x="4800" y="10800"/>
                    <a:pt x="5200" y="11200"/>
                    <a:pt x="5600" y="11200"/>
                  </a:cubicBezTo>
                  <a:cubicBezTo>
                    <a:pt x="6000" y="11200"/>
                    <a:pt x="6400" y="10800"/>
                    <a:pt x="6400" y="10400"/>
                  </a:cubicBezTo>
                  <a:lnTo>
                    <a:pt x="6400" y="6400"/>
                  </a:lnTo>
                  <a:lnTo>
                    <a:pt x="10400" y="6400"/>
                  </a:lnTo>
                  <a:cubicBezTo>
                    <a:pt x="10800" y="6400"/>
                    <a:pt x="11200" y="6000"/>
                    <a:pt x="11200" y="5600"/>
                  </a:cubicBezTo>
                  <a:cubicBezTo>
                    <a:pt x="11200" y="5200"/>
                    <a:pt x="10800" y="4800"/>
                    <a:pt x="10400" y="4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5D46094A-14DB-21CB-D242-14F6DEAC7CEB}"/>
              </a:ext>
            </a:extLst>
          </p:cNvPr>
          <p:cNvSpPr txBox="1"/>
          <p:nvPr/>
        </p:nvSpPr>
        <p:spPr>
          <a:xfrm>
            <a:off x="6688392" y="5774771"/>
            <a:ext cx="507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rlito" panose="020F0502020204030204" pitchFamily="34" charset="0"/>
                <a:cs typeface="Carlito" panose="020F0502020204030204" pitchFamily="34" charset="0"/>
              </a:rPr>
              <a:t>125*3*64      31*2*512</a:t>
            </a:r>
            <a:endParaRPr lang="zh-CN" altLang="en-US" sz="36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1DBC967-F1FF-F7AC-05CB-083A31334009}"/>
              </a:ext>
            </a:extLst>
          </p:cNvPr>
          <p:cNvCxnSpPr>
            <a:cxnSpLocks/>
          </p:cNvCxnSpPr>
          <p:nvPr/>
        </p:nvCxnSpPr>
        <p:spPr>
          <a:xfrm>
            <a:off x="8837486" y="6097936"/>
            <a:ext cx="2669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F3F11EDE-95D1-C755-E839-183ACC4B286B}"/>
              </a:ext>
            </a:extLst>
          </p:cNvPr>
          <p:cNvSpPr/>
          <p:nvPr/>
        </p:nvSpPr>
        <p:spPr>
          <a:xfrm>
            <a:off x="7569843" y="2377011"/>
            <a:ext cx="605724" cy="34724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AF98308-833C-2ED3-916E-B52FE2F35CF5}"/>
              </a:ext>
            </a:extLst>
          </p:cNvPr>
          <p:cNvGrpSpPr/>
          <p:nvPr/>
        </p:nvGrpSpPr>
        <p:grpSpPr>
          <a:xfrm>
            <a:off x="6446851" y="3983076"/>
            <a:ext cx="3899048" cy="1702979"/>
            <a:chOff x="6249107" y="4501422"/>
            <a:chExt cx="3899048" cy="170297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3695583-5C9F-D0AF-50BE-202248888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53" y="5766251"/>
              <a:ext cx="2276475" cy="43815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CB04AC4-E90C-0140-66A4-EB6DBDE6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5305" y="5280476"/>
              <a:ext cx="3752850" cy="485775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B5C2CA0B-91B5-89B2-0BBC-17E1A4A19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107" y="4501422"/>
              <a:ext cx="3581400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06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70032352-8F6B-1BBA-DCFC-D5B539AC0A6E}"/>
              </a:ext>
            </a:extLst>
          </p:cNvPr>
          <p:cNvSpPr/>
          <p:nvPr/>
        </p:nvSpPr>
        <p:spPr>
          <a:xfrm>
            <a:off x="4672309" y="636361"/>
            <a:ext cx="3306506" cy="527805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82B738-2A14-3DA2-D769-E8DCF899D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96" t="5729" r="305" b="-2203"/>
          <a:stretch/>
        </p:blipFill>
        <p:spPr>
          <a:xfrm>
            <a:off x="334298" y="2577416"/>
            <a:ext cx="3932902" cy="21592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A122A2-732E-40A7-BE09-D3DF08B1464D}"/>
              </a:ext>
            </a:extLst>
          </p:cNvPr>
          <p:cNvSpPr txBox="1"/>
          <p:nvPr/>
        </p:nvSpPr>
        <p:spPr>
          <a:xfrm>
            <a:off x="884904" y="353155"/>
            <a:ext cx="2831691" cy="120032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3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en-US" altLang="zh-CN" dirty="0"/>
              <a:t>Classification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FD151D-83F8-1DFA-5AFB-094A187F9211}"/>
              </a:ext>
            </a:extLst>
          </p:cNvPr>
          <p:cNvSpPr/>
          <p:nvPr/>
        </p:nvSpPr>
        <p:spPr>
          <a:xfrm>
            <a:off x="5011837" y="4514939"/>
            <a:ext cx="2627452" cy="7374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Chatter(2)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79C524-A935-BBDF-69CC-13900F469331}"/>
              </a:ext>
            </a:extLst>
          </p:cNvPr>
          <p:cNvSpPr/>
          <p:nvPr/>
        </p:nvSpPr>
        <p:spPr>
          <a:xfrm>
            <a:off x="5011837" y="1839997"/>
            <a:ext cx="2627454" cy="7374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Air Cut(0)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F299F8-D014-1127-4952-5880C8E60C64}"/>
              </a:ext>
            </a:extLst>
          </p:cNvPr>
          <p:cNvSpPr/>
          <p:nvPr/>
        </p:nvSpPr>
        <p:spPr>
          <a:xfrm>
            <a:off x="5011836" y="3177468"/>
            <a:ext cx="2627453" cy="7374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Stable(1)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0702D8-B479-3DCC-9731-DAE09888E809}"/>
              </a:ext>
            </a:extLst>
          </p:cNvPr>
          <p:cNvSpPr txBox="1"/>
          <p:nvPr/>
        </p:nvSpPr>
        <p:spPr>
          <a:xfrm>
            <a:off x="5764192" y="1020867"/>
            <a:ext cx="1284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arlito" panose="020F0502020204030204" pitchFamily="34" charset="0"/>
                <a:cs typeface="Carlito" panose="020F0502020204030204" pitchFamily="34" charset="0"/>
              </a:rPr>
              <a:t>Labels</a:t>
            </a:r>
            <a:endParaRPr lang="zh-CN" altLang="en-US" sz="32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4584F54-B206-AD36-E2BD-84608EEFB804}"/>
              </a:ext>
            </a:extLst>
          </p:cNvPr>
          <p:cNvCxnSpPr>
            <a:stCxn id="2" idx="3"/>
          </p:cNvCxnSpPr>
          <p:nvPr/>
        </p:nvCxnSpPr>
        <p:spPr>
          <a:xfrm flipV="1">
            <a:off x="4267200" y="2208706"/>
            <a:ext cx="744636" cy="1448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7A05A21-30A6-BBC9-9768-ED674511C934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4267200" y="3546178"/>
            <a:ext cx="744636" cy="110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9FF2718-644E-D1D1-1C4B-67B532B30C98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267200" y="3657053"/>
            <a:ext cx="744637" cy="1226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30F27F0-5199-4A77-6D53-E77CE6B35284}"/>
              </a:ext>
            </a:extLst>
          </p:cNvPr>
          <p:cNvSpPr txBox="1"/>
          <p:nvPr/>
        </p:nvSpPr>
        <p:spPr>
          <a:xfrm>
            <a:off x="8027605" y="953319"/>
            <a:ext cx="32005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latin typeface="Carlito" panose="020F0502020204030204" pitchFamily="34" charset="0"/>
                <a:cs typeface="Carlito" panose="020F0502020204030204" pitchFamily="34" charset="0"/>
              </a:rPr>
              <a:t>Predictions_array</a:t>
            </a:r>
            <a:endParaRPr lang="en-US" altLang="zh-CN" sz="3200" dirty="0"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pPr algn="ctr"/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(for example)</a:t>
            </a:r>
            <a:endParaRPr lang="zh-CN" altLang="en-US" sz="2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755086C-A196-D90B-3118-FA6EA7812399}"/>
              </a:ext>
            </a:extLst>
          </p:cNvPr>
          <p:cNvSpPr txBox="1"/>
          <p:nvPr/>
        </p:nvSpPr>
        <p:spPr>
          <a:xfrm>
            <a:off x="9047548" y="2024351"/>
            <a:ext cx="983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</a:rPr>
              <a:t>0.01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3DA6012-F102-2A73-B8E4-5CF5606DBE31}"/>
              </a:ext>
            </a:extLst>
          </p:cNvPr>
          <p:cNvSpPr txBox="1"/>
          <p:nvPr/>
        </p:nvSpPr>
        <p:spPr>
          <a:xfrm>
            <a:off x="9047548" y="3288999"/>
            <a:ext cx="983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0.02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F0395A-B7D6-0F94-0F5D-39C30B28BD98}"/>
              </a:ext>
            </a:extLst>
          </p:cNvPr>
          <p:cNvSpPr txBox="1"/>
          <p:nvPr/>
        </p:nvSpPr>
        <p:spPr>
          <a:xfrm>
            <a:off x="9047548" y="4622038"/>
            <a:ext cx="983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onsolas" panose="020B0609020204030204" pitchFamily="49" charset="0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0.97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FCA06E-BE8C-6782-D57D-E351B227904D}"/>
              </a:ext>
            </a:extLst>
          </p:cNvPr>
          <p:cNvSpPr/>
          <p:nvPr/>
        </p:nvSpPr>
        <p:spPr>
          <a:xfrm>
            <a:off x="4689676" y="4352082"/>
            <a:ext cx="6070925" cy="1135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6F02156-C521-E173-9267-3C736A79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" y="5890697"/>
            <a:ext cx="4905147" cy="921829"/>
          </a:xfrm>
          <a:prstGeom prst="rect">
            <a:avLst/>
          </a:prstGeom>
        </p:spPr>
      </p:pic>
      <p:grpSp>
        <p:nvGrpSpPr>
          <p:cNvPr id="27" name="组合 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834930C-4C1C-4AF3-1A1B-EB21240A4DA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419459" y="5164936"/>
            <a:ext cx="416845" cy="862160"/>
            <a:chOff x="4735513" y="1552576"/>
            <a:chExt cx="2705100" cy="418306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8" name="íşľîḓè">
              <a:extLst>
                <a:ext uri="{FF2B5EF4-FFF2-40B4-BE49-F238E27FC236}">
                  <a16:creationId xmlns:a16="http://schemas.microsoft.com/office/drawing/2014/main" id="{9843F984-0B95-A2C8-DF5A-25C8272EE3FD}"/>
                </a:ext>
              </a:extLst>
            </p:cNvPr>
            <p:cNvSpPr/>
            <p:nvPr/>
          </p:nvSpPr>
          <p:spPr bwMode="auto">
            <a:xfrm>
              <a:off x="5457825" y="2773363"/>
              <a:ext cx="457200" cy="2962275"/>
            </a:xfrm>
            <a:custGeom>
              <a:avLst/>
              <a:gdLst>
                <a:gd name="T0" fmla="*/ 284 w 288"/>
                <a:gd name="T1" fmla="*/ 1866 h 1866"/>
                <a:gd name="T2" fmla="*/ 0 w 288"/>
                <a:gd name="T3" fmla="*/ 1710 h 1866"/>
                <a:gd name="T4" fmla="*/ 4 w 288"/>
                <a:gd name="T5" fmla="*/ 0 h 1866"/>
                <a:gd name="T6" fmla="*/ 288 w 288"/>
                <a:gd name="T7" fmla="*/ 155 h 1866"/>
                <a:gd name="T8" fmla="*/ 284 w 288"/>
                <a:gd name="T9" fmla="*/ 1866 h 1866"/>
                <a:gd name="T10" fmla="*/ 19 w 288"/>
                <a:gd name="T11" fmla="*/ 1701 h 1866"/>
                <a:gd name="T12" fmla="*/ 270 w 288"/>
                <a:gd name="T13" fmla="*/ 1838 h 1866"/>
                <a:gd name="T14" fmla="*/ 270 w 288"/>
                <a:gd name="T15" fmla="*/ 165 h 1866"/>
                <a:gd name="T16" fmla="*/ 19 w 288"/>
                <a:gd name="T17" fmla="*/ 28 h 1866"/>
                <a:gd name="T18" fmla="*/ 19 w 288"/>
                <a:gd name="T19" fmla="*/ 1701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1866">
                  <a:moveTo>
                    <a:pt x="284" y="1866"/>
                  </a:moveTo>
                  <a:lnTo>
                    <a:pt x="0" y="1710"/>
                  </a:lnTo>
                  <a:lnTo>
                    <a:pt x="4" y="0"/>
                  </a:lnTo>
                  <a:lnTo>
                    <a:pt x="288" y="155"/>
                  </a:lnTo>
                  <a:lnTo>
                    <a:pt x="284" y="1866"/>
                  </a:lnTo>
                  <a:close/>
                  <a:moveTo>
                    <a:pt x="19" y="1701"/>
                  </a:moveTo>
                  <a:lnTo>
                    <a:pt x="270" y="1838"/>
                  </a:lnTo>
                  <a:lnTo>
                    <a:pt x="270" y="165"/>
                  </a:lnTo>
                  <a:lnTo>
                    <a:pt x="19" y="28"/>
                  </a:lnTo>
                  <a:lnTo>
                    <a:pt x="19" y="17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ş1îḍe">
              <a:extLst>
                <a:ext uri="{FF2B5EF4-FFF2-40B4-BE49-F238E27FC236}">
                  <a16:creationId xmlns:a16="http://schemas.microsoft.com/office/drawing/2014/main" id="{55484766-8733-C7D8-7DA3-0BFED6D94818}"/>
                </a:ext>
              </a:extLst>
            </p:cNvPr>
            <p:cNvSpPr/>
            <p:nvPr/>
          </p:nvSpPr>
          <p:spPr bwMode="auto">
            <a:xfrm>
              <a:off x="4735513" y="1552576"/>
              <a:ext cx="1601788" cy="1593850"/>
            </a:xfrm>
            <a:custGeom>
              <a:avLst/>
              <a:gdLst>
                <a:gd name="T0" fmla="*/ 284 w 1009"/>
                <a:gd name="T1" fmla="*/ 1004 h 1004"/>
                <a:gd name="T2" fmla="*/ 0 w 1009"/>
                <a:gd name="T3" fmla="*/ 849 h 1004"/>
                <a:gd name="T4" fmla="*/ 729 w 1009"/>
                <a:gd name="T5" fmla="*/ 0 h 1004"/>
                <a:gd name="T6" fmla="*/ 1009 w 1009"/>
                <a:gd name="T7" fmla="*/ 156 h 1004"/>
                <a:gd name="T8" fmla="*/ 284 w 1009"/>
                <a:gd name="T9" fmla="*/ 1004 h 1004"/>
                <a:gd name="T10" fmla="*/ 24 w 1009"/>
                <a:gd name="T11" fmla="*/ 844 h 1004"/>
                <a:gd name="T12" fmla="*/ 280 w 1009"/>
                <a:gd name="T13" fmla="*/ 981 h 1004"/>
                <a:gd name="T14" fmla="*/ 985 w 1009"/>
                <a:gd name="T15" fmla="*/ 161 h 1004"/>
                <a:gd name="T16" fmla="*/ 734 w 1009"/>
                <a:gd name="T17" fmla="*/ 24 h 1004"/>
                <a:gd name="T18" fmla="*/ 24 w 1009"/>
                <a:gd name="T19" fmla="*/ 84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9" h="1004">
                  <a:moveTo>
                    <a:pt x="284" y="1004"/>
                  </a:moveTo>
                  <a:lnTo>
                    <a:pt x="0" y="849"/>
                  </a:lnTo>
                  <a:lnTo>
                    <a:pt x="729" y="0"/>
                  </a:lnTo>
                  <a:lnTo>
                    <a:pt x="1009" y="156"/>
                  </a:lnTo>
                  <a:lnTo>
                    <a:pt x="284" y="1004"/>
                  </a:lnTo>
                  <a:close/>
                  <a:moveTo>
                    <a:pt x="24" y="844"/>
                  </a:moveTo>
                  <a:lnTo>
                    <a:pt x="280" y="981"/>
                  </a:lnTo>
                  <a:lnTo>
                    <a:pt x="985" y="161"/>
                  </a:lnTo>
                  <a:lnTo>
                    <a:pt x="734" y="24"/>
                  </a:lnTo>
                  <a:lnTo>
                    <a:pt x="24" y="8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ṣḻîḋé">
              <a:extLst>
                <a:ext uri="{FF2B5EF4-FFF2-40B4-BE49-F238E27FC236}">
                  <a16:creationId xmlns:a16="http://schemas.microsoft.com/office/drawing/2014/main" id="{4D0C4657-D8C6-42BB-0394-0E34B50CCE45}"/>
                </a:ext>
              </a:extLst>
            </p:cNvPr>
            <p:cNvSpPr/>
            <p:nvPr/>
          </p:nvSpPr>
          <p:spPr bwMode="auto">
            <a:xfrm>
              <a:off x="5180013" y="1800227"/>
              <a:ext cx="2246312" cy="3913188"/>
            </a:xfrm>
            <a:custGeom>
              <a:avLst/>
              <a:gdLst>
                <a:gd name="T0" fmla="*/ 719 w 1415"/>
                <a:gd name="T1" fmla="*/ 0 h 2465"/>
                <a:gd name="T2" fmla="*/ 1415 w 1415"/>
                <a:gd name="T3" fmla="*/ 636 h 2465"/>
                <a:gd name="T4" fmla="*/ 960 w 1415"/>
                <a:gd name="T5" fmla="*/ 702 h 2465"/>
                <a:gd name="T6" fmla="*/ 960 w 1415"/>
                <a:gd name="T7" fmla="*/ 2394 h 2465"/>
                <a:gd name="T8" fmla="*/ 449 w 1415"/>
                <a:gd name="T9" fmla="*/ 2465 h 2465"/>
                <a:gd name="T10" fmla="*/ 454 w 1415"/>
                <a:gd name="T11" fmla="*/ 773 h 2465"/>
                <a:gd name="T12" fmla="*/ 0 w 1415"/>
                <a:gd name="T13" fmla="*/ 834 h 2465"/>
                <a:gd name="T14" fmla="*/ 719 w 1415"/>
                <a:gd name="T15" fmla="*/ 0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5" h="2465">
                  <a:moveTo>
                    <a:pt x="719" y="0"/>
                  </a:moveTo>
                  <a:lnTo>
                    <a:pt x="1415" y="636"/>
                  </a:lnTo>
                  <a:lnTo>
                    <a:pt x="960" y="702"/>
                  </a:lnTo>
                  <a:lnTo>
                    <a:pt x="960" y="2394"/>
                  </a:lnTo>
                  <a:lnTo>
                    <a:pt x="449" y="2465"/>
                  </a:lnTo>
                  <a:lnTo>
                    <a:pt x="454" y="773"/>
                  </a:lnTo>
                  <a:lnTo>
                    <a:pt x="0" y="834"/>
                  </a:lnTo>
                  <a:lnTo>
                    <a:pt x="7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1ïḓe">
              <a:extLst>
                <a:ext uri="{FF2B5EF4-FFF2-40B4-BE49-F238E27FC236}">
                  <a16:creationId xmlns:a16="http://schemas.microsoft.com/office/drawing/2014/main" id="{4F4F53C6-0330-3F46-C87B-DE689EC4F6C9}"/>
                </a:ext>
              </a:extLst>
            </p:cNvPr>
            <p:cNvSpPr/>
            <p:nvPr/>
          </p:nvSpPr>
          <p:spPr bwMode="auto">
            <a:xfrm>
              <a:off x="5164138" y="1785938"/>
              <a:ext cx="2276475" cy="3933825"/>
            </a:xfrm>
            <a:custGeom>
              <a:avLst/>
              <a:gdLst>
                <a:gd name="T0" fmla="*/ 97 w 303"/>
                <a:gd name="T1" fmla="*/ 526 h 526"/>
                <a:gd name="T2" fmla="*/ 96 w 303"/>
                <a:gd name="T3" fmla="*/ 526 h 526"/>
                <a:gd name="T4" fmla="*/ 96 w 303"/>
                <a:gd name="T5" fmla="*/ 525 h 526"/>
                <a:gd name="T6" fmla="*/ 96 w 303"/>
                <a:gd name="T7" fmla="*/ 168 h 526"/>
                <a:gd name="T8" fmla="*/ 2 w 303"/>
                <a:gd name="T9" fmla="*/ 181 h 526"/>
                <a:gd name="T10" fmla="*/ 1 w 303"/>
                <a:gd name="T11" fmla="*/ 180 h 526"/>
                <a:gd name="T12" fmla="*/ 1 w 303"/>
                <a:gd name="T13" fmla="*/ 178 h 526"/>
                <a:gd name="T14" fmla="*/ 152 w 303"/>
                <a:gd name="T15" fmla="*/ 1 h 526"/>
                <a:gd name="T16" fmla="*/ 153 w 303"/>
                <a:gd name="T17" fmla="*/ 0 h 526"/>
                <a:gd name="T18" fmla="*/ 155 w 303"/>
                <a:gd name="T19" fmla="*/ 1 h 526"/>
                <a:gd name="T20" fmla="*/ 302 w 303"/>
                <a:gd name="T21" fmla="*/ 136 h 526"/>
                <a:gd name="T22" fmla="*/ 302 w 303"/>
                <a:gd name="T23" fmla="*/ 138 h 526"/>
                <a:gd name="T24" fmla="*/ 301 w 303"/>
                <a:gd name="T25" fmla="*/ 139 h 526"/>
                <a:gd name="T26" fmla="*/ 207 w 303"/>
                <a:gd name="T27" fmla="*/ 152 h 526"/>
                <a:gd name="T28" fmla="*/ 206 w 303"/>
                <a:gd name="T29" fmla="*/ 510 h 526"/>
                <a:gd name="T30" fmla="*/ 205 w 303"/>
                <a:gd name="T31" fmla="*/ 511 h 526"/>
                <a:gd name="T32" fmla="*/ 98 w 303"/>
                <a:gd name="T33" fmla="*/ 526 h 526"/>
                <a:gd name="T34" fmla="*/ 97 w 303"/>
                <a:gd name="T35" fmla="*/ 526 h 526"/>
                <a:gd name="T36" fmla="*/ 98 w 303"/>
                <a:gd name="T37" fmla="*/ 164 h 526"/>
                <a:gd name="T38" fmla="*/ 99 w 303"/>
                <a:gd name="T39" fmla="*/ 165 h 526"/>
                <a:gd name="T40" fmla="*/ 100 w 303"/>
                <a:gd name="T41" fmla="*/ 166 h 526"/>
                <a:gd name="T42" fmla="*/ 99 w 303"/>
                <a:gd name="T43" fmla="*/ 523 h 526"/>
                <a:gd name="T44" fmla="*/ 203 w 303"/>
                <a:gd name="T45" fmla="*/ 508 h 526"/>
                <a:gd name="T46" fmla="*/ 203 w 303"/>
                <a:gd name="T47" fmla="*/ 151 h 526"/>
                <a:gd name="T48" fmla="*/ 205 w 303"/>
                <a:gd name="T49" fmla="*/ 149 h 526"/>
                <a:gd name="T50" fmla="*/ 297 w 303"/>
                <a:gd name="T51" fmla="*/ 136 h 526"/>
                <a:gd name="T52" fmla="*/ 154 w 303"/>
                <a:gd name="T53" fmla="*/ 5 h 526"/>
                <a:gd name="T54" fmla="*/ 6 w 303"/>
                <a:gd name="T55" fmla="*/ 177 h 526"/>
                <a:gd name="T56" fmla="*/ 98 w 303"/>
                <a:gd name="T57" fmla="*/ 164 h 526"/>
                <a:gd name="T58" fmla="*/ 98 w 303"/>
                <a:gd name="T59" fmla="*/ 164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3" h="526">
                  <a:moveTo>
                    <a:pt x="97" y="526"/>
                  </a:moveTo>
                  <a:cubicBezTo>
                    <a:pt x="97" y="526"/>
                    <a:pt x="97" y="526"/>
                    <a:pt x="96" y="526"/>
                  </a:cubicBezTo>
                  <a:cubicBezTo>
                    <a:pt x="96" y="526"/>
                    <a:pt x="96" y="525"/>
                    <a:pt x="96" y="525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2" y="181"/>
                    <a:pt x="1" y="181"/>
                    <a:pt x="1" y="180"/>
                  </a:cubicBezTo>
                  <a:cubicBezTo>
                    <a:pt x="0" y="180"/>
                    <a:pt x="0" y="179"/>
                    <a:pt x="1" y="178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1"/>
                    <a:pt x="153" y="0"/>
                    <a:pt x="153" y="0"/>
                  </a:cubicBezTo>
                  <a:cubicBezTo>
                    <a:pt x="154" y="0"/>
                    <a:pt x="154" y="1"/>
                    <a:pt x="155" y="1"/>
                  </a:cubicBezTo>
                  <a:cubicBezTo>
                    <a:pt x="302" y="136"/>
                    <a:pt x="302" y="136"/>
                    <a:pt x="302" y="136"/>
                  </a:cubicBezTo>
                  <a:cubicBezTo>
                    <a:pt x="302" y="137"/>
                    <a:pt x="303" y="137"/>
                    <a:pt x="302" y="138"/>
                  </a:cubicBezTo>
                  <a:cubicBezTo>
                    <a:pt x="302" y="139"/>
                    <a:pt x="302" y="139"/>
                    <a:pt x="301" y="139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6" y="510"/>
                    <a:pt x="206" y="510"/>
                    <a:pt x="206" y="510"/>
                  </a:cubicBezTo>
                  <a:cubicBezTo>
                    <a:pt x="206" y="510"/>
                    <a:pt x="206" y="511"/>
                    <a:pt x="205" y="511"/>
                  </a:cubicBezTo>
                  <a:cubicBezTo>
                    <a:pt x="98" y="526"/>
                    <a:pt x="98" y="526"/>
                    <a:pt x="98" y="526"/>
                  </a:cubicBezTo>
                  <a:cubicBezTo>
                    <a:pt x="98" y="526"/>
                    <a:pt x="97" y="526"/>
                    <a:pt x="97" y="526"/>
                  </a:cubicBezTo>
                  <a:close/>
                  <a:moveTo>
                    <a:pt x="98" y="164"/>
                  </a:moveTo>
                  <a:cubicBezTo>
                    <a:pt x="98" y="164"/>
                    <a:pt x="99" y="164"/>
                    <a:pt x="99" y="165"/>
                  </a:cubicBezTo>
                  <a:cubicBezTo>
                    <a:pt x="99" y="165"/>
                    <a:pt x="100" y="165"/>
                    <a:pt x="100" y="166"/>
                  </a:cubicBezTo>
                  <a:cubicBezTo>
                    <a:pt x="99" y="523"/>
                    <a:pt x="99" y="523"/>
                    <a:pt x="99" y="523"/>
                  </a:cubicBezTo>
                  <a:cubicBezTo>
                    <a:pt x="203" y="508"/>
                    <a:pt x="203" y="508"/>
                    <a:pt x="203" y="508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4" y="149"/>
                    <a:pt x="205" y="149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6" y="177"/>
                    <a:pt x="6" y="177"/>
                    <a:pt x="6" y="177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ṥļíḋé">
              <a:extLst>
                <a:ext uri="{FF2B5EF4-FFF2-40B4-BE49-F238E27FC236}">
                  <a16:creationId xmlns:a16="http://schemas.microsoft.com/office/drawing/2014/main" id="{1E432D51-B457-A77A-5BBF-0784CB9EEF5D}"/>
                </a:ext>
              </a:extLst>
            </p:cNvPr>
            <p:cNvSpPr/>
            <p:nvPr/>
          </p:nvSpPr>
          <p:spPr bwMode="auto">
            <a:xfrm>
              <a:off x="5464175" y="2241551"/>
              <a:ext cx="579438" cy="755650"/>
            </a:xfrm>
            <a:custGeom>
              <a:avLst/>
              <a:gdLst>
                <a:gd name="T0" fmla="*/ 0 w 365"/>
                <a:gd name="T1" fmla="*/ 476 h 476"/>
                <a:gd name="T2" fmla="*/ 332 w 365"/>
                <a:gd name="T3" fmla="*/ 438 h 476"/>
                <a:gd name="T4" fmla="*/ 204 w 365"/>
                <a:gd name="T5" fmla="*/ 363 h 476"/>
                <a:gd name="T6" fmla="*/ 365 w 365"/>
                <a:gd name="T7" fmla="*/ 0 h 476"/>
                <a:gd name="T8" fmla="*/ 0 w 365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76">
                  <a:moveTo>
                    <a:pt x="0" y="476"/>
                  </a:moveTo>
                  <a:lnTo>
                    <a:pt x="332" y="438"/>
                  </a:lnTo>
                  <a:lnTo>
                    <a:pt x="204" y="363"/>
                  </a:lnTo>
                  <a:lnTo>
                    <a:pt x="365" y="0"/>
                  </a:lnTo>
                  <a:lnTo>
                    <a:pt x="0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443E166-8188-D645-5BBC-DB8ED31F58C2}"/>
              </a:ext>
            </a:extLst>
          </p:cNvPr>
          <p:cNvSpPr txBox="1"/>
          <p:nvPr/>
        </p:nvSpPr>
        <p:spPr>
          <a:xfrm>
            <a:off x="7352347" y="6122672"/>
            <a:ext cx="4721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arlito" panose="020F0502020204030204" pitchFamily="34" charset="0"/>
                <a:cs typeface="Carlito" panose="020F0502020204030204" pitchFamily="34" charset="0"/>
              </a:rPr>
              <a:t>Confirm category : Chatter</a:t>
            </a:r>
            <a:endParaRPr lang="zh-CN" altLang="en-US" sz="32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4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CCF9F3-CF87-49CB-1D7B-A1A0EC72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331136"/>
            <a:ext cx="4439602" cy="3649553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612A497-82F8-13AC-D1CB-5A40EBD4B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8627"/>
              </p:ext>
            </p:extLst>
          </p:nvPr>
        </p:nvGraphicFramePr>
        <p:xfrm>
          <a:off x="370680" y="5116462"/>
          <a:ext cx="5019041" cy="1584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90877">
                  <a:extLst>
                    <a:ext uri="{9D8B030D-6E8A-4147-A177-3AD203B41FA5}">
                      <a16:colId xmlns:a16="http://schemas.microsoft.com/office/drawing/2014/main" val="318056160"/>
                    </a:ext>
                  </a:extLst>
                </a:gridCol>
                <a:gridCol w="1790877">
                  <a:extLst>
                    <a:ext uri="{9D8B030D-6E8A-4147-A177-3AD203B41FA5}">
                      <a16:colId xmlns:a16="http://schemas.microsoft.com/office/drawing/2014/main" val="724708918"/>
                    </a:ext>
                  </a:extLst>
                </a:gridCol>
                <a:gridCol w="1437287">
                  <a:extLst>
                    <a:ext uri="{9D8B030D-6E8A-4147-A177-3AD203B41FA5}">
                      <a16:colId xmlns:a16="http://schemas.microsoft.com/office/drawing/2014/main" val="3985193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Class</a:t>
                      </a:r>
                      <a:endParaRPr lang="zh-CN" altLang="en-US" sz="2000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Subclass</a:t>
                      </a:r>
                      <a:endParaRPr lang="zh-CN" altLang="en-US" sz="2000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Size</a:t>
                      </a:r>
                      <a:endParaRPr lang="zh-CN" altLang="en-US" sz="2000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20578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Model </a:t>
                      </a:r>
                    </a:p>
                    <a:p>
                      <a:pPr algn="ctr"/>
                      <a:r>
                        <a:rPr lang="en-US" altLang="zh-CN" sz="2000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dataset</a:t>
                      </a:r>
                      <a:endParaRPr lang="zh-CN" altLang="en-US" sz="2000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Training set</a:t>
                      </a:r>
                      <a:endParaRPr lang="zh-CN" altLang="en-US" sz="2000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2975</a:t>
                      </a:r>
                      <a:endParaRPr lang="zh-CN" altLang="en-US" sz="2000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694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Validation set</a:t>
                      </a:r>
                      <a:endParaRPr lang="zh-CN" altLang="en-US" sz="2000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1275</a:t>
                      </a:r>
                      <a:endParaRPr lang="zh-CN" altLang="en-US" sz="2000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12889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Test set</a:t>
                      </a:r>
                      <a:endParaRPr lang="zh-CN" altLang="en-US" sz="2000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2510</a:t>
                      </a:r>
                      <a:endParaRPr lang="zh-CN" altLang="en-US" sz="2000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8350"/>
                  </a:ext>
                </a:extLst>
              </a:tr>
            </a:tbl>
          </a:graphicData>
        </a:graphic>
      </p:graphicFrame>
      <p:sp>
        <p:nvSpPr>
          <p:cNvPr id="5" name="标题 12">
            <a:extLst>
              <a:ext uri="{FF2B5EF4-FFF2-40B4-BE49-F238E27FC236}">
                <a16:creationId xmlns:a16="http://schemas.microsoft.com/office/drawing/2014/main" id="{06257F17-E205-193D-B2DF-F9373BC77DEC}"/>
              </a:ext>
            </a:extLst>
          </p:cNvPr>
          <p:cNvSpPr txBox="1">
            <a:spLocks/>
          </p:cNvSpPr>
          <p:nvPr/>
        </p:nvSpPr>
        <p:spPr>
          <a:xfrm>
            <a:off x="878993" y="302436"/>
            <a:ext cx="10858500" cy="1028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rlito" panose="020F0502020204030204" pitchFamily="34" charset="0"/>
                <a:cs typeface="Carlito" panose="020F0502020204030204" pitchFamily="34" charset="0"/>
              </a:rPr>
              <a:t>Training</a:t>
            </a:r>
            <a:endParaRPr lang="en-US" sz="36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5D263D-9369-DDF6-3A7B-4786A74C2D99}"/>
              </a:ext>
            </a:extLst>
          </p:cNvPr>
          <p:cNvSpPr txBox="1"/>
          <p:nvPr/>
        </p:nvSpPr>
        <p:spPr>
          <a:xfrm>
            <a:off x="1887794" y="945634"/>
            <a:ext cx="204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  <a:t>D</a:t>
            </a:r>
            <a:r>
              <a:rPr lang="zh-CN" altLang="en-US" dirty="0">
                <a:latin typeface="Carlito" panose="020F0502020204030204" pitchFamily="34" charset="0"/>
                <a:cs typeface="Carlito" panose="020F0502020204030204" pitchFamily="34" charset="0"/>
              </a:rPr>
              <a:t>ata composition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4AFAA8-C08E-1835-DA74-768E0EDE5443}"/>
              </a:ext>
            </a:extLst>
          </p:cNvPr>
          <p:cNvSpPr txBox="1"/>
          <p:nvPr/>
        </p:nvSpPr>
        <p:spPr>
          <a:xfrm>
            <a:off x="7796981" y="1028700"/>
            <a:ext cx="2998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  <a:t>Training hyperparameters</a:t>
            </a:r>
            <a:endParaRPr lang="zh-CN" altLang="en-US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8841709-0C01-757A-A31B-173D6F2E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49" y="1398032"/>
            <a:ext cx="5976163" cy="2574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42A63A-FCCD-77AB-04EE-210E00941CD2}"/>
              </a:ext>
            </a:extLst>
          </p:cNvPr>
          <p:cNvSpPr txBox="1"/>
          <p:nvPr/>
        </p:nvSpPr>
        <p:spPr>
          <a:xfrm>
            <a:off x="6096000" y="3972232"/>
            <a:ext cx="4567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  <a:t>Loss function : </a:t>
            </a:r>
            <a:r>
              <a:rPr lang="en-US" altLang="zh-CN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Cross-entropy Loss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A499993-4CCF-23BE-3FEB-4302EA67E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49" y="4440146"/>
            <a:ext cx="4507751" cy="1317761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A275072-6954-00A0-97C7-098ACC89F592}"/>
              </a:ext>
            </a:extLst>
          </p:cNvPr>
          <p:cNvCxnSpPr>
            <a:cxnSpLocks/>
          </p:cNvCxnSpPr>
          <p:nvPr/>
        </p:nvCxnSpPr>
        <p:spPr>
          <a:xfrm>
            <a:off x="6031424" y="6032940"/>
            <a:ext cx="2209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69D1344-E8EE-4230-65E5-0680129EB6A3}"/>
              </a:ext>
            </a:extLst>
          </p:cNvPr>
          <p:cNvSpPr txBox="1"/>
          <p:nvPr/>
        </p:nvSpPr>
        <p:spPr>
          <a:xfrm>
            <a:off x="5956002" y="6032940"/>
            <a:ext cx="6007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Carlito" panose="020F0502020204030204" pitchFamily="34" charset="0"/>
                <a:cs typeface="Carlito" panose="020F0502020204030204" pitchFamily="34" charset="0"/>
              </a:rPr>
              <a:t>Datas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 : from different spindle speed/depth of cut/width of cut/overhang length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9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C3E4C-E2F0-5D8F-647B-EA949219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264263"/>
            <a:ext cx="10858500" cy="10287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Carlito" panose="020F0502020204030204" pitchFamily="34" charset="0"/>
                <a:cs typeface="Carlito" panose="020F0502020204030204" pitchFamily="34" charset="0"/>
              </a:rPr>
              <a:t>Training results</a:t>
            </a:r>
            <a:endParaRPr lang="zh-CN" altLang="en-US" sz="36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0D75ED-1331-0880-ECD3-79367396A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20" y="1226403"/>
            <a:ext cx="7500374" cy="4036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A12767-D7B3-10D8-394E-7CC71709654B}"/>
              </a:ext>
            </a:extLst>
          </p:cNvPr>
          <p:cNvSpPr txBox="1"/>
          <p:nvPr/>
        </p:nvSpPr>
        <p:spPr>
          <a:xfrm>
            <a:off x="1022554" y="5262566"/>
            <a:ext cx="969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Deep residual network(</a:t>
            </a:r>
            <a:r>
              <a:rPr lang="en-US" altLang="zh-CN" sz="2400" dirty="0" err="1">
                <a:latin typeface="Carlito" panose="020F0502020204030204" pitchFamily="34" charset="0"/>
                <a:cs typeface="Carlito" panose="020F0502020204030204" pitchFamily="34" charset="0"/>
              </a:rPr>
              <a:t>ResNet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) : a popular method in chatter detection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Wavelet packet decomposition(WPD-SVM)  : contain transition states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958534-42BC-19D9-9E85-31D6142506EC}"/>
              </a:ext>
            </a:extLst>
          </p:cNvPr>
          <p:cNvSpPr txBox="1"/>
          <p:nvPr/>
        </p:nvSpPr>
        <p:spPr>
          <a:xfrm>
            <a:off x="2569210" y="779825"/>
            <a:ext cx="704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Carlito" panose="020F0502020204030204" pitchFamily="34" charset="0"/>
                <a:cs typeface="Carlito" panose="020F0502020204030204" pitchFamily="34" charset="0"/>
              </a:rPr>
              <a:t>Confsion</a:t>
            </a:r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r>
              <a:rPr lang="en-US" altLang="zh-CN" sz="2000" dirty="0" err="1">
                <a:latin typeface="Carlito" panose="020F0502020204030204" pitchFamily="34" charset="0"/>
                <a:cs typeface="Carlito" panose="020F0502020204030204" pitchFamily="34" charset="0"/>
              </a:rPr>
              <a:t>matrics</a:t>
            </a:r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 of different model on validation and test set</a:t>
            </a:r>
            <a:endParaRPr lang="zh-CN" altLang="en-US" sz="2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1A31DF-35AC-51EF-E5A7-2C740BAB071E}"/>
              </a:ext>
            </a:extLst>
          </p:cNvPr>
          <p:cNvSpPr txBox="1"/>
          <p:nvPr/>
        </p:nvSpPr>
        <p:spPr>
          <a:xfrm>
            <a:off x="240727" y="6141720"/>
            <a:ext cx="11033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ndara Light" panose="020E0502030303020204" pitchFamily="34" charset="0"/>
              </a:rPr>
              <a:t>Z. Zhang, H. Li, G. Meng, X. Tu, C. Cheng, Chatter detection in milling process based on the energy entropy of VMD and WPD, Int. J. Mach. Tools Manuf. 108(2016) 106–112, https://doi.org/10.1016/j.ijmachtools.2016.06.002 </a:t>
            </a:r>
            <a:br>
              <a:rPr lang="en-US" altLang="zh-CN" dirty="0">
                <a:latin typeface="Candara Light" panose="020E0502030303020204" pitchFamily="34" charset="0"/>
              </a:rPr>
            </a:br>
            <a:endParaRPr lang="zh-CN" altLang="en-US" dirty="0">
              <a:latin typeface="Candara Light" panose="020E050203030302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3DA2DAE-9A09-C6D4-4ACE-3E51E23B94E9}"/>
              </a:ext>
            </a:extLst>
          </p:cNvPr>
          <p:cNvCxnSpPr>
            <a:cxnSpLocks/>
          </p:cNvCxnSpPr>
          <p:nvPr/>
        </p:nvCxnSpPr>
        <p:spPr>
          <a:xfrm>
            <a:off x="114300" y="6134100"/>
            <a:ext cx="37607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0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ED37EF0-6492-EFD3-69FB-826A0C522FD4}"/>
              </a:ext>
            </a:extLst>
          </p:cNvPr>
          <p:cNvSpPr txBox="1"/>
          <p:nvPr/>
        </p:nvSpPr>
        <p:spPr>
          <a:xfrm>
            <a:off x="182880" y="360486"/>
            <a:ext cx="6664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Q1</a:t>
            </a:r>
            <a:r>
              <a:rPr lang="zh-CN" altLang="en-US" sz="2400" dirty="0">
                <a:latin typeface="Carlito" panose="020F0502020204030204" pitchFamily="34" charset="0"/>
                <a:cs typeface="Carlito" panose="020F0502020204030204" pitchFamily="34" charset="0"/>
              </a:rPr>
              <a:t>：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T</a:t>
            </a:r>
            <a:r>
              <a:rPr lang="en-US" altLang="zh-CN" sz="24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he classification accuracy of each model in the test set is less than that in the validation set</a:t>
            </a:r>
            <a:r>
              <a:rPr lang="zh-CN" altLang="en-US" sz="24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？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61E60C-6C55-AB9D-0D1E-3E73D5AB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404620"/>
            <a:ext cx="9326880" cy="17015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08E5A1-6F05-6575-1B5B-DFE0ABA710BE}"/>
              </a:ext>
            </a:extLst>
          </p:cNvPr>
          <p:cNvSpPr/>
          <p:nvPr/>
        </p:nvSpPr>
        <p:spPr>
          <a:xfrm>
            <a:off x="4283277" y="1727200"/>
            <a:ext cx="5582084" cy="904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D9A373-6EAF-CA12-2B5F-D5D528781BEC}"/>
              </a:ext>
            </a:extLst>
          </p:cNvPr>
          <p:cNvSpPr txBox="1"/>
          <p:nvPr/>
        </p:nvSpPr>
        <p:spPr>
          <a:xfrm>
            <a:off x="10078720" y="1582698"/>
            <a:ext cx="193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The same </a:t>
            </a:r>
            <a:r>
              <a:rPr lang="en-US" altLang="zh-CN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machining parameters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D8692F-C88B-79F4-EB85-7153A7456606}"/>
              </a:ext>
            </a:extLst>
          </p:cNvPr>
          <p:cNvSpPr txBox="1"/>
          <p:nvPr/>
        </p:nvSpPr>
        <p:spPr>
          <a:xfrm>
            <a:off x="182880" y="3228717"/>
            <a:ext cx="9895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Q2</a:t>
            </a:r>
            <a:r>
              <a:rPr lang="zh-CN" altLang="en-US" sz="2400" dirty="0">
                <a:latin typeface="Carlito" panose="020F0502020204030204" pitchFamily="34" charset="0"/>
                <a:cs typeface="Carlito" panose="020F0502020204030204" pitchFamily="34" charset="0"/>
              </a:rPr>
              <a:t>：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Why the ISR-CNN model can better complete the classification task</a:t>
            </a:r>
            <a:r>
              <a:rPr lang="zh-CN" altLang="en-US" sz="2400" dirty="0">
                <a:latin typeface="Carlito" panose="020F0502020204030204" pitchFamily="34" charset="0"/>
                <a:cs typeface="Carlito" panose="020F0502020204030204" pitchFamily="34" charset="0"/>
              </a:rPr>
              <a:t>？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2E2A52B-1443-E31F-969C-D4DA7D86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95" y="3795686"/>
            <a:ext cx="5124951" cy="295923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A42E39B-6802-3C00-8F58-D105C6429EDD}"/>
              </a:ext>
            </a:extLst>
          </p:cNvPr>
          <p:cNvSpPr txBox="1"/>
          <p:nvPr/>
        </p:nvSpPr>
        <p:spPr>
          <a:xfrm>
            <a:off x="274094" y="3795686"/>
            <a:ext cx="52079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Principal Component Analysis (PCA) </a:t>
            </a:r>
            <a:b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</a:b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Data :</a:t>
            </a:r>
            <a:r>
              <a:rPr lang="zh-CN" altLang="en-US" sz="2400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Last</a:t>
            </a:r>
            <a:r>
              <a:rPr lang="zh-CN" altLang="en-US" sz="2400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FC-layer</a:t>
            </a:r>
            <a:r>
              <a:rPr lang="zh-CN" altLang="en-US" sz="2400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of</a:t>
            </a:r>
            <a:r>
              <a:rPr lang="zh-CN" altLang="en-US" sz="2400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the</a:t>
            </a:r>
            <a:r>
              <a:rPr lang="zh-CN" altLang="en-US" sz="2400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network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715D45-6A3E-84A8-ED36-8F6C71E654BC}"/>
              </a:ext>
            </a:extLst>
          </p:cNvPr>
          <p:cNvSpPr txBox="1"/>
          <p:nvPr/>
        </p:nvSpPr>
        <p:spPr>
          <a:xfrm>
            <a:off x="751840" y="4760985"/>
            <a:ext cx="4730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latin typeface="Consolas" panose="020B0609020204030204" pitchFamily="49" charset="0"/>
              </a:rPr>
              <a:t>Close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</a:rPr>
              <a:t>ResNet</a:t>
            </a:r>
            <a:r>
              <a:rPr lang="en-US" altLang="zh-CN" sz="2000" dirty="0">
                <a:latin typeface="Consolas" panose="020B0609020204030204" pitchFamily="49" charset="0"/>
              </a:rPr>
              <a:t>)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latin typeface="Consolas" panose="020B0609020204030204" pitchFamily="49" charset="0"/>
              </a:rPr>
              <a:t>Overlapping</a:t>
            </a:r>
            <a:r>
              <a:rPr lang="en-US" altLang="zh-CN" dirty="0">
                <a:latin typeface="Consolas" panose="020B0609020204030204" pitchFamily="49" charset="0"/>
              </a:rPr>
              <a:t>(WPD-SVM)</a:t>
            </a:r>
            <a:endParaRPr lang="zh-CN" altLang="en-US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458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7A6D969-00EB-12BA-4A83-7D3AF05CC3BE}"/>
              </a:ext>
            </a:extLst>
          </p:cNvPr>
          <p:cNvSpPr txBox="1"/>
          <p:nvPr/>
        </p:nvSpPr>
        <p:spPr>
          <a:xfrm>
            <a:off x="660400" y="382369"/>
            <a:ext cx="6939280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47500" lnSpcReduction="20000"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zh-CN" altLang="en-US" sz="8600" dirty="0"/>
              <a:t>Whole process monitoring</a:t>
            </a:r>
            <a:endParaRPr lang="zh-CN" altLang="en-US" b="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724101-5562-11BA-510A-16CFF018619D}"/>
              </a:ext>
            </a:extLst>
          </p:cNvPr>
          <p:cNvSpPr txBox="1"/>
          <p:nvPr/>
        </p:nvSpPr>
        <p:spPr>
          <a:xfrm>
            <a:off x="660400" y="98044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dirty="0">
                <a:latin typeface="Carlito" panose="020F0502020204030204" pitchFamily="34" charset="0"/>
                <a:cs typeface="Carlito" panose="020F0502020204030204" pitchFamily="34" charset="0"/>
              </a:rPr>
              <a:t>(Contain transition states)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ACD32C2-AF4F-4132-79CF-609D5DF62579}"/>
              </a:ext>
            </a:extLst>
          </p:cNvPr>
          <p:cNvGrpSpPr/>
          <p:nvPr/>
        </p:nvGrpSpPr>
        <p:grpSpPr>
          <a:xfrm>
            <a:off x="1391882" y="1781930"/>
            <a:ext cx="7065589" cy="5096609"/>
            <a:chOff x="944842" y="1779171"/>
            <a:chExt cx="7065589" cy="509660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F7D33C8-CF07-9F20-B98D-368F72A2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842" y="1779171"/>
              <a:ext cx="7065589" cy="4354929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1EBBC12-FC22-112C-CCD4-A171AEE3B05F}"/>
                </a:ext>
              </a:extLst>
            </p:cNvPr>
            <p:cNvCxnSpPr>
              <a:cxnSpLocks/>
            </p:cNvCxnSpPr>
            <p:nvPr/>
          </p:nvCxnSpPr>
          <p:spPr>
            <a:xfrm>
              <a:off x="4185920" y="1791277"/>
              <a:ext cx="0" cy="44565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6A149C4-E8B9-D608-BE0F-678E8C763AB2}"/>
                </a:ext>
              </a:extLst>
            </p:cNvPr>
            <p:cNvCxnSpPr>
              <a:cxnSpLocks/>
            </p:cNvCxnSpPr>
            <p:nvPr/>
          </p:nvCxnSpPr>
          <p:spPr>
            <a:xfrm>
              <a:off x="6756400" y="1779171"/>
              <a:ext cx="0" cy="44565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34AAFE0-72A3-50A3-08A3-A014B9A5B2EB}"/>
                </a:ext>
              </a:extLst>
            </p:cNvPr>
            <p:cNvSpPr txBox="1"/>
            <p:nvPr/>
          </p:nvSpPr>
          <p:spPr>
            <a:xfrm>
              <a:off x="3129280" y="6175890"/>
              <a:ext cx="2072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rlito" panose="020F0502020204030204" pitchFamily="34" charset="0"/>
                  <a:cs typeface="Carlito" panose="020F0502020204030204" pitchFamily="34" charset="0"/>
                </a:rPr>
                <a:t>7.2s</a:t>
              </a:r>
            </a:p>
            <a:p>
              <a:pPr algn="ctr"/>
              <a:r>
                <a:rPr lang="en-US" altLang="zh-CN" dirty="0">
                  <a:latin typeface="Carlito" panose="020F0502020204030204" pitchFamily="34" charset="0"/>
                  <a:cs typeface="Carlito" panose="020F0502020204030204" pitchFamily="34" charset="0"/>
                </a:rPr>
                <a:t>Chatter onset</a:t>
              </a:r>
              <a:endParaRPr lang="zh-CN" altLang="en-US" dirty="0">
                <a:latin typeface="Carlito" panose="020F0502020204030204" pitchFamily="34" charset="0"/>
                <a:cs typeface="Carlito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80C74A0-4555-CF6B-276F-6230B30B383C}"/>
                </a:ext>
              </a:extLst>
            </p:cNvPr>
            <p:cNvSpPr txBox="1"/>
            <p:nvPr/>
          </p:nvSpPr>
          <p:spPr>
            <a:xfrm>
              <a:off x="5720080" y="6229449"/>
              <a:ext cx="2072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rlito" panose="020F0502020204030204" pitchFamily="34" charset="0"/>
                  <a:cs typeface="Carlito" panose="020F0502020204030204" pitchFamily="34" charset="0"/>
                </a:rPr>
                <a:t>14.5s</a:t>
              </a:r>
            </a:p>
            <a:p>
              <a:pPr algn="ctr"/>
              <a:r>
                <a:rPr lang="en-US" altLang="zh-CN" dirty="0">
                  <a:latin typeface="Carlito" panose="020F0502020204030204" pitchFamily="34" charset="0"/>
                  <a:cs typeface="Carlito" panose="020F0502020204030204" pitchFamily="34" charset="0"/>
                </a:rPr>
                <a:t>Chatter end</a:t>
              </a:r>
              <a:endParaRPr lang="zh-CN" altLang="en-US" dirty="0">
                <a:latin typeface="Carlito" panose="020F0502020204030204" pitchFamily="34" charset="0"/>
                <a:cs typeface="Carlito" panose="020F050202020403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E391F64-D40C-C8AA-106D-5E17C3480417}"/>
              </a:ext>
            </a:extLst>
          </p:cNvPr>
          <p:cNvSpPr txBox="1"/>
          <p:nvPr/>
        </p:nvSpPr>
        <p:spPr>
          <a:xfrm>
            <a:off x="-72930" y="2234943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  <a:t>ISR-CNN</a:t>
            </a:r>
            <a:endParaRPr lang="zh-CN" altLang="en-US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67F52-D42E-8F43-A0F0-739E8AE727CE}"/>
              </a:ext>
            </a:extLst>
          </p:cNvPr>
          <p:cNvSpPr txBox="1"/>
          <p:nvPr/>
        </p:nvSpPr>
        <p:spPr>
          <a:xfrm>
            <a:off x="-165138" y="3643451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Carlito" panose="020F0502020204030204" pitchFamily="34" charset="0"/>
                <a:cs typeface="Carlito" panose="020F0502020204030204" pitchFamily="34" charset="0"/>
              </a:rPr>
              <a:t>ResNet</a:t>
            </a:r>
            <a:endParaRPr lang="zh-CN" altLang="en-US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358205-71D1-88B0-3DB6-C612E6989806}"/>
              </a:ext>
            </a:extLst>
          </p:cNvPr>
          <p:cNvSpPr txBox="1"/>
          <p:nvPr/>
        </p:nvSpPr>
        <p:spPr>
          <a:xfrm>
            <a:off x="-165138" y="5051959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  <a:t>WPD-SVM</a:t>
            </a:r>
            <a:endParaRPr lang="zh-CN" altLang="en-US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3881CE20-BA07-58A8-70BB-B694DA032E15}"/>
              </a:ext>
            </a:extLst>
          </p:cNvPr>
          <p:cNvCxnSpPr/>
          <p:nvPr/>
        </p:nvCxnSpPr>
        <p:spPr>
          <a:xfrm flipV="1">
            <a:off x="4130040" y="3068320"/>
            <a:ext cx="5379720" cy="457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F7D990F-BC95-3936-3597-46D02A2D654A}"/>
              </a:ext>
            </a:extLst>
          </p:cNvPr>
          <p:cNvCxnSpPr/>
          <p:nvPr/>
        </p:nvCxnSpPr>
        <p:spPr>
          <a:xfrm>
            <a:off x="7823200" y="3068320"/>
            <a:ext cx="0" cy="55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6FDF487-01AF-3E12-FF81-C82F454939E5}"/>
              </a:ext>
            </a:extLst>
          </p:cNvPr>
          <p:cNvSpPr txBox="1"/>
          <p:nvPr/>
        </p:nvSpPr>
        <p:spPr>
          <a:xfrm>
            <a:off x="9626638" y="2714377"/>
            <a:ext cx="2346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Fluctuate probability</a:t>
            </a:r>
          </a:p>
          <a:p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in Air cut states</a:t>
            </a:r>
            <a:endParaRPr lang="zh-CN" altLang="en-US" sz="2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grpSp>
        <p:nvGrpSpPr>
          <p:cNvPr id="24" name="组合 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DBDAF83-0241-7B2E-13C5-1563630427DD}"/>
              </a:ext>
            </a:extLst>
          </p:cNvPr>
          <p:cNvGrpSpPr>
            <a:grpSpLocks noChangeAspect="1"/>
          </p:cNvGrpSpPr>
          <p:nvPr/>
        </p:nvGrpSpPr>
        <p:grpSpPr>
          <a:xfrm>
            <a:off x="11568241" y="3068320"/>
            <a:ext cx="451971" cy="729953"/>
            <a:chOff x="4840288" y="1400969"/>
            <a:chExt cx="2511425" cy="4056063"/>
          </a:xfrm>
        </p:grpSpPr>
        <p:sp>
          <p:nvSpPr>
            <p:cNvPr id="25" name="isľíḋe">
              <a:extLst>
                <a:ext uri="{FF2B5EF4-FFF2-40B4-BE49-F238E27FC236}">
                  <a16:creationId xmlns:a16="http://schemas.microsoft.com/office/drawing/2014/main" id="{4385D2B9-665A-AB7F-E329-CBC34261065A}"/>
                </a:ext>
              </a:extLst>
            </p:cNvPr>
            <p:cNvSpPr/>
            <p:nvPr/>
          </p:nvSpPr>
          <p:spPr bwMode="auto">
            <a:xfrm>
              <a:off x="5935663" y="3502819"/>
              <a:ext cx="300038" cy="1954213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lïďè">
              <a:extLst>
                <a:ext uri="{FF2B5EF4-FFF2-40B4-BE49-F238E27FC236}">
                  <a16:creationId xmlns:a16="http://schemas.microsoft.com/office/drawing/2014/main" id="{817951F0-23FC-1B25-FC8E-5932D74F02D2}"/>
                </a:ext>
              </a:extLst>
            </p:cNvPr>
            <p:cNvSpPr/>
            <p:nvPr/>
          </p:nvSpPr>
          <p:spPr bwMode="auto">
            <a:xfrm>
              <a:off x="4840288" y="1400969"/>
              <a:ext cx="2511425" cy="2484438"/>
            </a:xfrm>
            <a:custGeom>
              <a:avLst/>
              <a:gdLst>
                <a:gd name="T0" fmla="*/ 0 w 117"/>
                <a:gd name="T1" fmla="*/ 111 h 117"/>
                <a:gd name="T2" fmla="*/ 0 w 117"/>
                <a:gd name="T3" fmla="*/ 6 h 117"/>
                <a:gd name="T4" fmla="*/ 5 w 117"/>
                <a:gd name="T5" fmla="*/ 0 h 117"/>
                <a:gd name="T6" fmla="*/ 111 w 117"/>
                <a:gd name="T7" fmla="*/ 0 h 117"/>
                <a:gd name="T8" fmla="*/ 117 w 117"/>
                <a:gd name="T9" fmla="*/ 6 h 117"/>
                <a:gd name="T10" fmla="*/ 117 w 117"/>
                <a:gd name="T11" fmla="*/ 111 h 117"/>
                <a:gd name="T12" fmla="*/ 111 w 117"/>
                <a:gd name="T13" fmla="*/ 117 h 117"/>
                <a:gd name="T14" fmla="*/ 5 w 117"/>
                <a:gd name="T15" fmla="*/ 117 h 117"/>
                <a:gd name="T16" fmla="*/ 0 w 117"/>
                <a:gd name="T17" fmla="*/ 11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7">
                  <a:moveTo>
                    <a:pt x="0" y="111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4" y="0"/>
                    <a:pt x="117" y="3"/>
                    <a:pt x="117" y="6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17" y="114"/>
                    <a:pt x="114" y="117"/>
                    <a:pt x="111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2" y="117"/>
                    <a:pt x="0" y="114"/>
                    <a:pt x="0" y="111"/>
                  </a:cubicBezTo>
                  <a:close/>
                </a:path>
              </a:pathLst>
            </a:custGeom>
            <a:solidFill>
              <a:srgbClr val="FCA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ṡlídê">
              <a:extLst>
                <a:ext uri="{FF2B5EF4-FFF2-40B4-BE49-F238E27FC236}">
                  <a16:creationId xmlns:a16="http://schemas.microsoft.com/office/drawing/2014/main" id="{2B585053-4ADE-36D9-B823-570A7E1EE60C}"/>
                </a:ext>
              </a:extLst>
            </p:cNvPr>
            <p:cNvSpPr/>
            <p:nvPr/>
          </p:nvSpPr>
          <p:spPr bwMode="auto">
            <a:xfrm>
              <a:off x="7116763" y="1527969"/>
              <a:ext cx="85725" cy="106363"/>
            </a:xfrm>
            <a:custGeom>
              <a:avLst/>
              <a:gdLst>
                <a:gd name="T0" fmla="*/ 4 w 4"/>
                <a:gd name="T1" fmla="*/ 4 h 5"/>
                <a:gd name="T2" fmla="*/ 1 w 4"/>
                <a:gd name="T3" fmla="*/ 4 h 5"/>
                <a:gd name="T4" fmla="*/ 1 w 4"/>
                <a:gd name="T5" fmla="*/ 1 h 5"/>
                <a:gd name="T6" fmla="*/ 4 w 4"/>
                <a:gd name="T7" fmla="*/ 1 h 5"/>
                <a:gd name="T8" fmla="*/ 4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3" y="5"/>
                    <a:pt x="1" y="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4" y="2"/>
                    <a:pt x="4" y="3"/>
                    <a:pt x="4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ṧ1íḋè">
              <a:extLst>
                <a:ext uri="{FF2B5EF4-FFF2-40B4-BE49-F238E27FC236}">
                  <a16:creationId xmlns:a16="http://schemas.microsoft.com/office/drawing/2014/main" id="{27BBFF11-BE09-5F04-2510-0572C7929190}"/>
                </a:ext>
              </a:extLst>
            </p:cNvPr>
            <p:cNvSpPr/>
            <p:nvPr/>
          </p:nvSpPr>
          <p:spPr bwMode="auto">
            <a:xfrm>
              <a:off x="4968876" y="3652044"/>
              <a:ext cx="106363" cy="10636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4 h 5"/>
                <a:gd name="T4" fmla="*/ 1 w 5"/>
                <a:gd name="T5" fmla="*/ 1 h 5"/>
                <a:gd name="T6" fmla="*/ 4 w 5"/>
                <a:gd name="T7" fmla="*/ 1 h 5"/>
                <a:gd name="T8" fmla="*/ 4 w 5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3" y="5"/>
                    <a:pt x="2" y="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ṧḻíḓè">
              <a:extLst>
                <a:ext uri="{FF2B5EF4-FFF2-40B4-BE49-F238E27FC236}">
                  <a16:creationId xmlns:a16="http://schemas.microsoft.com/office/drawing/2014/main" id="{B7555AA2-80B4-04F5-C332-967FC896A51E}"/>
                </a:ext>
              </a:extLst>
            </p:cNvPr>
            <p:cNvSpPr/>
            <p:nvPr/>
          </p:nvSpPr>
          <p:spPr bwMode="auto">
            <a:xfrm>
              <a:off x="7116763" y="3652044"/>
              <a:ext cx="85725" cy="106363"/>
            </a:xfrm>
            <a:custGeom>
              <a:avLst/>
              <a:gdLst>
                <a:gd name="T0" fmla="*/ 1 w 4"/>
                <a:gd name="T1" fmla="*/ 4 h 5"/>
                <a:gd name="T2" fmla="*/ 1 w 4"/>
                <a:gd name="T3" fmla="*/ 1 h 5"/>
                <a:gd name="T4" fmla="*/ 4 w 4"/>
                <a:gd name="T5" fmla="*/ 1 h 5"/>
                <a:gd name="T6" fmla="*/ 4 w 4"/>
                <a:gd name="T7" fmla="*/ 4 h 5"/>
                <a:gd name="T8" fmla="*/ 1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3" y="5"/>
                    <a:pt x="1" y="5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lîḋè">
              <a:extLst>
                <a:ext uri="{FF2B5EF4-FFF2-40B4-BE49-F238E27FC236}">
                  <a16:creationId xmlns:a16="http://schemas.microsoft.com/office/drawing/2014/main" id="{924EBB26-C926-9298-3BFE-5AAB9DDBD31C}"/>
                </a:ext>
              </a:extLst>
            </p:cNvPr>
            <p:cNvSpPr/>
            <p:nvPr/>
          </p:nvSpPr>
          <p:spPr bwMode="auto">
            <a:xfrm>
              <a:off x="4968876" y="1527969"/>
              <a:ext cx="106363" cy="106363"/>
            </a:xfrm>
            <a:custGeom>
              <a:avLst/>
              <a:gdLst>
                <a:gd name="T0" fmla="*/ 1 w 5"/>
                <a:gd name="T1" fmla="*/ 4 h 5"/>
                <a:gd name="T2" fmla="*/ 1 w 5"/>
                <a:gd name="T3" fmla="*/ 1 h 5"/>
                <a:gd name="T4" fmla="*/ 4 w 5"/>
                <a:gd name="T5" fmla="*/ 1 h 5"/>
                <a:gd name="T6" fmla="*/ 4 w 5"/>
                <a:gd name="T7" fmla="*/ 4 h 5"/>
                <a:gd name="T8" fmla="*/ 1 w 5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2" y="5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$1ïdê">
              <a:extLst>
                <a:ext uri="{FF2B5EF4-FFF2-40B4-BE49-F238E27FC236}">
                  <a16:creationId xmlns:a16="http://schemas.microsoft.com/office/drawing/2014/main" id="{36F9F87E-2E72-B38D-AC37-4DD7A1A315BB}"/>
                </a:ext>
              </a:extLst>
            </p:cNvPr>
            <p:cNvSpPr/>
            <p:nvPr/>
          </p:nvSpPr>
          <p:spPr bwMode="auto">
            <a:xfrm>
              <a:off x="4903788" y="1464469"/>
              <a:ext cx="2362200" cy="2335213"/>
            </a:xfrm>
            <a:custGeom>
              <a:avLst/>
              <a:gdLst>
                <a:gd name="T0" fmla="*/ 0 w 110"/>
                <a:gd name="T1" fmla="*/ 106 h 110"/>
                <a:gd name="T2" fmla="*/ 0 w 110"/>
                <a:gd name="T3" fmla="*/ 5 h 110"/>
                <a:gd name="T4" fmla="*/ 5 w 110"/>
                <a:gd name="T5" fmla="*/ 0 h 110"/>
                <a:gd name="T6" fmla="*/ 105 w 110"/>
                <a:gd name="T7" fmla="*/ 0 h 110"/>
                <a:gd name="T8" fmla="*/ 110 w 110"/>
                <a:gd name="T9" fmla="*/ 5 h 110"/>
                <a:gd name="T10" fmla="*/ 110 w 110"/>
                <a:gd name="T11" fmla="*/ 106 h 110"/>
                <a:gd name="T12" fmla="*/ 105 w 110"/>
                <a:gd name="T13" fmla="*/ 110 h 110"/>
                <a:gd name="T14" fmla="*/ 5 w 110"/>
                <a:gd name="T15" fmla="*/ 110 h 110"/>
                <a:gd name="T16" fmla="*/ 0 w 110"/>
                <a:gd name="T17" fmla="*/ 10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10">
                  <a:moveTo>
                    <a:pt x="0" y="106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10" y="3"/>
                    <a:pt x="110" y="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0" y="108"/>
                    <a:pt x="108" y="110"/>
                    <a:pt x="105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2" y="110"/>
                    <a:pt x="0" y="108"/>
                    <a:pt x="0" y="106"/>
                  </a:cubicBezTo>
                  <a:close/>
                </a:path>
              </a:pathLst>
            </a:custGeom>
            <a:noFill/>
            <a:ln w="428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ḷîḑe">
              <a:extLst>
                <a:ext uri="{FF2B5EF4-FFF2-40B4-BE49-F238E27FC236}">
                  <a16:creationId xmlns:a16="http://schemas.microsoft.com/office/drawing/2014/main" id="{9C57150E-1D42-E7CB-C30C-9735909BB549}"/>
                </a:ext>
              </a:extLst>
            </p:cNvPr>
            <p:cNvSpPr/>
            <p:nvPr/>
          </p:nvSpPr>
          <p:spPr bwMode="auto">
            <a:xfrm>
              <a:off x="5613401" y="2143919"/>
              <a:ext cx="987425" cy="976313"/>
            </a:xfrm>
            <a:custGeom>
              <a:avLst/>
              <a:gdLst>
                <a:gd name="T0" fmla="*/ 541 w 622"/>
                <a:gd name="T1" fmla="*/ 615 h 615"/>
                <a:gd name="T2" fmla="*/ 0 w 622"/>
                <a:gd name="T3" fmla="*/ 80 h 615"/>
                <a:gd name="T4" fmla="*/ 67 w 622"/>
                <a:gd name="T5" fmla="*/ 0 h 615"/>
                <a:gd name="T6" fmla="*/ 622 w 622"/>
                <a:gd name="T7" fmla="*/ 549 h 615"/>
                <a:gd name="T8" fmla="*/ 541 w 622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15">
                  <a:moveTo>
                    <a:pt x="541" y="615"/>
                  </a:moveTo>
                  <a:lnTo>
                    <a:pt x="0" y="80"/>
                  </a:lnTo>
                  <a:lnTo>
                    <a:pt x="67" y="0"/>
                  </a:lnTo>
                  <a:lnTo>
                    <a:pt x="622" y="549"/>
                  </a:lnTo>
                  <a:lnTo>
                    <a:pt x="541" y="6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ṥlíḋê">
              <a:extLst>
                <a:ext uri="{FF2B5EF4-FFF2-40B4-BE49-F238E27FC236}">
                  <a16:creationId xmlns:a16="http://schemas.microsoft.com/office/drawing/2014/main" id="{134888DD-E26C-FEF8-ABE6-B3E2F12E506B}"/>
                </a:ext>
              </a:extLst>
            </p:cNvPr>
            <p:cNvSpPr/>
            <p:nvPr/>
          </p:nvSpPr>
          <p:spPr bwMode="auto">
            <a:xfrm>
              <a:off x="5591176" y="2143919"/>
              <a:ext cx="987425" cy="998538"/>
            </a:xfrm>
            <a:custGeom>
              <a:avLst/>
              <a:gdLst>
                <a:gd name="T0" fmla="*/ 81 w 622"/>
                <a:gd name="T1" fmla="*/ 629 h 629"/>
                <a:gd name="T2" fmla="*/ 0 w 622"/>
                <a:gd name="T3" fmla="*/ 549 h 629"/>
                <a:gd name="T4" fmla="*/ 555 w 622"/>
                <a:gd name="T5" fmla="*/ 0 h 629"/>
                <a:gd name="T6" fmla="*/ 622 w 622"/>
                <a:gd name="T7" fmla="*/ 80 h 629"/>
                <a:gd name="T8" fmla="*/ 81 w 622"/>
                <a:gd name="T9" fmla="*/ 62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29">
                  <a:moveTo>
                    <a:pt x="81" y="629"/>
                  </a:moveTo>
                  <a:lnTo>
                    <a:pt x="0" y="549"/>
                  </a:lnTo>
                  <a:lnTo>
                    <a:pt x="555" y="0"/>
                  </a:lnTo>
                  <a:lnTo>
                    <a:pt x="622" y="80"/>
                  </a:lnTo>
                  <a:lnTo>
                    <a:pt x="81" y="6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459AA8B-BE28-DB1C-1533-804C9432A530}"/>
              </a:ext>
            </a:extLst>
          </p:cNvPr>
          <p:cNvCxnSpPr/>
          <p:nvPr/>
        </p:nvCxnSpPr>
        <p:spPr>
          <a:xfrm>
            <a:off x="5648960" y="5236625"/>
            <a:ext cx="3779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99CFA9D-6255-6AF3-60C4-42F1219C1E7A}"/>
              </a:ext>
            </a:extLst>
          </p:cNvPr>
          <p:cNvSpPr txBox="1"/>
          <p:nvPr/>
        </p:nvSpPr>
        <p:spPr>
          <a:xfrm>
            <a:off x="9472408" y="4882682"/>
            <a:ext cx="2346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Hard to distinguish Chatter states</a:t>
            </a:r>
            <a:endParaRPr lang="zh-CN" altLang="en-US" sz="2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grpSp>
        <p:nvGrpSpPr>
          <p:cNvPr id="41" name="组合 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F274628-E4F8-4F61-8E94-BFBB401DE476}"/>
              </a:ext>
            </a:extLst>
          </p:cNvPr>
          <p:cNvGrpSpPr>
            <a:grpSpLocks noChangeAspect="1"/>
          </p:cNvGrpSpPr>
          <p:nvPr/>
        </p:nvGrpSpPr>
        <p:grpSpPr>
          <a:xfrm>
            <a:off x="11625900" y="4893715"/>
            <a:ext cx="451971" cy="729953"/>
            <a:chOff x="4840288" y="1400969"/>
            <a:chExt cx="2511425" cy="4056063"/>
          </a:xfrm>
        </p:grpSpPr>
        <p:sp>
          <p:nvSpPr>
            <p:cNvPr id="42" name="isľíḋe">
              <a:extLst>
                <a:ext uri="{FF2B5EF4-FFF2-40B4-BE49-F238E27FC236}">
                  <a16:creationId xmlns:a16="http://schemas.microsoft.com/office/drawing/2014/main" id="{FEA9D85D-A1AF-71C5-4886-9673CA88D215}"/>
                </a:ext>
              </a:extLst>
            </p:cNvPr>
            <p:cNvSpPr/>
            <p:nvPr/>
          </p:nvSpPr>
          <p:spPr bwMode="auto">
            <a:xfrm>
              <a:off x="5935663" y="3502819"/>
              <a:ext cx="300038" cy="1954213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Slïďè">
              <a:extLst>
                <a:ext uri="{FF2B5EF4-FFF2-40B4-BE49-F238E27FC236}">
                  <a16:creationId xmlns:a16="http://schemas.microsoft.com/office/drawing/2014/main" id="{D6F50F85-F3A1-54E8-73D5-4D3A011D5C08}"/>
                </a:ext>
              </a:extLst>
            </p:cNvPr>
            <p:cNvSpPr/>
            <p:nvPr/>
          </p:nvSpPr>
          <p:spPr bwMode="auto">
            <a:xfrm>
              <a:off x="4840288" y="1400969"/>
              <a:ext cx="2511425" cy="2484438"/>
            </a:xfrm>
            <a:custGeom>
              <a:avLst/>
              <a:gdLst>
                <a:gd name="T0" fmla="*/ 0 w 117"/>
                <a:gd name="T1" fmla="*/ 111 h 117"/>
                <a:gd name="T2" fmla="*/ 0 w 117"/>
                <a:gd name="T3" fmla="*/ 6 h 117"/>
                <a:gd name="T4" fmla="*/ 5 w 117"/>
                <a:gd name="T5" fmla="*/ 0 h 117"/>
                <a:gd name="T6" fmla="*/ 111 w 117"/>
                <a:gd name="T7" fmla="*/ 0 h 117"/>
                <a:gd name="T8" fmla="*/ 117 w 117"/>
                <a:gd name="T9" fmla="*/ 6 h 117"/>
                <a:gd name="T10" fmla="*/ 117 w 117"/>
                <a:gd name="T11" fmla="*/ 111 h 117"/>
                <a:gd name="T12" fmla="*/ 111 w 117"/>
                <a:gd name="T13" fmla="*/ 117 h 117"/>
                <a:gd name="T14" fmla="*/ 5 w 117"/>
                <a:gd name="T15" fmla="*/ 117 h 117"/>
                <a:gd name="T16" fmla="*/ 0 w 117"/>
                <a:gd name="T17" fmla="*/ 11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7">
                  <a:moveTo>
                    <a:pt x="0" y="111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4" y="0"/>
                    <a:pt x="117" y="3"/>
                    <a:pt x="117" y="6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17" y="114"/>
                    <a:pt x="114" y="117"/>
                    <a:pt x="111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2" y="117"/>
                    <a:pt x="0" y="114"/>
                    <a:pt x="0" y="111"/>
                  </a:cubicBezTo>
                  <a:close/>
                </a:path>
              </a:pathLst>
            </a:custGeom>
            <a:solidFill>
              <a:srgbClr val="FCA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ṡlídê">
              <a:extLst>
                <a:ext uri="{FF2B5EF4-FFF2-40B4-BE49-F238E27FC236}">
                  <a16:creationId xmlns:a16="http://schemas.microsoft.com/office/drawing/2014/main" id="{BA33F1CA-CB6F-D2D5-6FDF-9071E3C45AAD}"/>
                </a:ext>
              </a:extLst>
            </p:cNvPr>
            <p:cNvSpPr/>
            <p:nvPr/>
          </p:nvSpPr>
          <p:spPr bwMode="auto">
            <a:xfrm>
              <a:off x="7116763" y="1527969"/>
              <a:ext cx="85725" cy="106363"/>
            </a:xfrm>
            <a:custGeom>
              <a:avLst/>
              <a:gdLst>
                <a:gd name="T0" fmla="*/ 4 w 4"/>
                <a:gd name="T1" fmla="*/ 4 h 5"/>
                <a:gd name="T2" fmla="*/ 1 w 4"/>
                <a:gd name="T3" fmla="*/ 4 h 5"/>
                <a:gd name="T4" fmla="*/ 1 w 4"/>
                <a:gd name="T5" fmla="*/ 1 h 5"/>
                <a:gd name="T6" fmla="*/ 4 w 4"/>
                <a:gd name="T7" fmla="*/ 1 h 5"/>
                <a:gd name="T8" fmla="*/ 4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3" y="5"/>
                    <a:pt x="1" y="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4" y="2"/>
                    <a:pt x="4" y="3"/>
                    <a:pt x="4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ṧ1íḋè">
              <a:extLst>
                <a:ext uri="{FF2B5EF4-FFF2-40B4-BE49-F238E27FC236}">
                  <a16:creationId xmlns:a16="http://schemas.microsoft.com/office/drawing/2014/main" id="{0729E2C9-FDD6-7083-D7B3-D46A40D8ADD7}"/>
                </a:ext>
              </a:extLst>
            </p:cNvPr>
            <p:cNvSpPr/>
            <p:nvPr/>
          </p:nvSpPr>
          <p:spPr bwMode="auto">
            <a:xfrm>
              <a:off x="4968876" y="3652044"/>
              <a:ext cx="106363" cy="10636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4 h 5"/>
                <a:gd name="T4" fmla="*/ 1 w 5"/>
                <a:gd name="T5" fmla="*/ 1 h 5"/>
                <a:gd name="T6" fmla="*/ 4 w 5"/>
                <a:gd name="T7" fmla="*/ 1 h 5"/>
                <a:gd name="T8" fmla="*/ 4 w 5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3" y="5"/>
                    <a:pt x="2" y="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ṧḻíḓè">
              <a:extLst>
                <a:ext uri="{FF2B5EF4-FFF2-40B4-BE49-F238E27FC236}">
                  <a16:creationId xmlns:a16="http://schemas.microsoft.com/office/drawing/2014/main" id="{A059FC0E-060A-CFC9-781A-095C68E4B190}"/>
                </a:ext>
              </a:extLst>
            </p:cNvPr>
            <p:cNvSpPr/>
            <p:nvPr/>
          </p:nvSpPr>
          <p:spPr bwMode="auto">
            <a:xfrm>
              <a:off x="7116763" y="3652044"/>
              <a:ext cx="85725" cy="106363"/>
            </a:xfrm>
            <a:custGeom>
              <a:avLst/>
              <a:gdLst>
                <a:gd name="T0" fmla="*/ 1 w 4"/>
                <a:gd name="T1" fmla="*/ 4 h 5"/>
                <a:gd name="T2" fmla="*/ 1 w 4"/>
                <a:gd name="T3" fmla="*/ 1 h 5"/>
                <a:gd name="T4" fmla="*/ 4 w 4"/>
                <a:gd name="T5" fmla="*/ 1 h 5"/>
                <a:gd name="T6" fmla="*/ 4 w 4"/>
                <a:gd name="T7" fmla="*/ 4 h 5"/>
                <a:gd name="T8" fmla="*/ 1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3" y="5"/>
                    <a:pt x="1" y="5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šlîḋè">
              <a:extLst>
                <a:ext uri="{FF2B5EF4-FFF2-40B4-BE49-F238E27FC236}">
                  <a16:creationId xmlns:a16="http://schemas.microsoft.com/office/drawing/2014/main" id="{A76D9D49-F11C-3A64-96D2-8057742BA731}"/>
                </a:ext>
              </a:extLst>
            </p:cNvPr>
            <p:cNvSpPr/>
            <p:nvPr/>
          </p:nvSpPr>
          <p:spPr bwMode="auto">
            <a:xfrm>
              <a:off x="4968876" y="1527969"/>
              <a:ext cx="106363" cy="106363"/>
            </a:xfrm>
            <a:custGeom>
              <a:avLst/>
              <a:gdLst>
                <a:gd name="T0" fmla="*/ 1 w 5"/>
                <a:gd name="T1" fmla="*/ 4 h 5"/>
                <a:gd name="T2" fmla="*/ 1 w 5"/>
                <a:gd name="T3" fmla="*/ 1 h 5"/>
                <a:gd name="T4" fmla="*/ 4 w 5"/>
                <a:gd name="T5" fmla="*/ 1 h 5"/>
                <a:gd name="T6" fmla="*/ 4 w 5"/>
                <a:gd name="T7" fmla="*/ 4 h 5"/>
                <a:gd name="T8" fmla="*/ 1 w 5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2" y="5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$1ïdê">
              <a:extLst>
                <a:ext uri="{FF2B5EF4-FFF2-40B4-BE49-F238E27FC236}">
                  <a16:creationId xmlns:a16="http://schemas.microsoft.com/office/drawing/2014/main" id="{6E322334-5073-A68E-F98D-ABB5FF511DA4}"/>
                </a:ext>
              </a:extLst>
            </p:cNvPr>
            <p:cNvSpPr/>
            <p:nvPr/>
          </p:nvSpPr>
          <p:spPr bwMode="auto">
            <a:xfrm>
              <a:off x="4903788" y="1464469"/>
              <a:ext cx="2362200" cy="2335213"/>
            </a:xfrm>
            <a:custGeom>
              <a:avLst/>
              <a:gdLst>
                <a:gd name="T0" fmla="*/ 0 w 110"/>
                <a:gd name="T1" fmla="*/ 106 h 110"/>
                <a:gd name="T2" fmla="*/ 0 w 110"/>
                <a:gd name="T3" fmla="*/ 5 h 110"/>
                <a:gd name="T4" fmla="*/ 5 w 110"/>
                <a:gd name="T5" fmla="*/ 0 h 110"/>
                <a:gd name="T6" fmla="*/ 105 w 110"/>
                <a:gd name="T7" fmla="*/ 0 h 110"/>
                <a:gd name="T8" fmla="*/ 110 w 110"/>
                <a:gd name="T9" fmla="*/ 5 h 110"/>
                <a:gd name="T10" fmla="*/ 110 w 110"/>
                <a:gd name="T11" fmla="*/ 106 h 110"/>
                <a:gd name="T12" fmla="*/ 105 w 110"/>
                <a:gd name="T13" fmla="*/ 110 h 110"/>
                <a:gd name="T14" fmla="*/ 5 w 110"/>
                <a:gd name="T15" fmla="*/ 110 h 110"/>
                <a:gd name="T16" fmla="*/ 0 w 110"/>
                <a:gd name="T17" fmla="*/ 10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10">
                  <a:moveTo>
                    <a:pt x="0" y="106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10" y="3"/>
                    <a:pt x="110" y="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0" y="108"/>
                    <a:pt x="108" y="110"/>
                    <a:pt x="105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2" y="110"/>
                    <a:pt x="0" y="108"/>
                    <a:pt x="0" y="106"/>
                  </a:cubicBezTo>
                  <a:close/>
                </a:path>
              </a:pathLst>
            </a:custGeom>
            <a:noFill/>
            <a:ln w="428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sḷîḑe">
              <a:extLst>
                <a:ext uri="{FF2B5EF4-FFF2-40B4-BE49-F238E27FC236}">
                  <a16:creationId xmlns:a16="http://schemas.microsoft.com/office/drawing/2014/main" id="{B7892BD1-DCFC-691C-BB98-74D65F801812}"/>
                </a:ext>
              </a:extLst>
            </p:cNvPr>
            <p:cNvSpPr/>
            <p:nvPr/>
          </p:nvSpPr>
          <p:spPr bwMode="auto">
            <a:xfrm>
              <a:off x="5613401" y="2143919"/>
              <a:ext cx="987425" cy="976313"/>
            </a:xfrm>
            <a:custGeom>
              <a:avLst/>
              <a:gdLst>
                <a:gd name="T0" fmla="*/ 541 w 622"/>
                <a:gd name="T1" fmla="*/ 615 h 615"/>
                <a:gd name="T2" fmla="*/ 0 w 622"/>
                <a:gd name="T3" fmla="*/ 80 h 615"/>
                <a:gd name="T4" fmla="*/ 67 w 622"/>
                <a:gd name="T5" fmla="*/ 0 h 615"/>
                <a:gd name="T6" fmla="*/ 622 w 622"/>
                <a:gd name="T7" fmla="*/ 549 h 615"/>
                <a:gd name="T8" fmla="*/ 541 w 622"/>
                <a:gd name="T9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15">
                  <a:moveTo>
                    <a:pt x="541" y="615"/>
                  </a:moveTo>
                  <a:lnTo>
                    <a:pt x="0" y="80"/>
                  </a:lnTo>
                  <a:lnTo>
                    <a:pt x="67" y="0"/>
                  </a:lnTo>
                  <a:lnTo>
                    <a:pt x="622" y="549"/>
                  </a:lnTo>
                  <a:lnTo>
                    <a:pt x="541" y="6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líḋê">
              <a:extLst>
                <a:ext uri="{FF2B5EF4-FFF2-40B4-BE49-F238E27FC236}">
                  <a16:creationId xmlns:a16="http://schemas.microsoft.com/office/drawing/2014/main" id="{E241163A-D134-6150-68FD-838CA7BAD7CB}"/>
                </a:ext>
              </a:extLst>
            </p:cNvPr>
            <p:cNvSpPr/>
            <p:nvPr/>
          </p:nvSpPr>
          <p:spPr bwMode="auto">
            <a:xfrm>
              <a:off x="5591176" y="2143919"/>
              <a:ext cx="987425" cy="998538"/>
            </a:xfrm>
            <a:custGeom>
              <a:avLst/>
              <a:gdLst>
                <a:gd name="T0" fmla="*/ 81 w 622"/>
                <a:gd name="T1" fmla="*/ 629 h 629"/>
                <a:gd name="T2" fmla="*/ 0 w 622"/>
                <a:gd name="T3" fmla="*/ 549 h 629"/>
                <a:gd name="T4" fmla="*/ 555 w 622"/>
                <a:gd name="T5" fmla="*/ 0 h 629"/>
                <a:gd name="T6" fmla="*/ 622 w 622"/>
                <a:gd name="T7" fmla="*/ 80 h 629"/>
                <a:gd name="T8" fmla="*/ 81 w 622"/>
                <a:gd name="T9" fmla="*/ 62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29">
                  <a:moveTo>
                    <a:pt x="81" y="629"/>
                  </a:moveTo>
                  <a:lnTo>
                    <a:pt x="0" y="549"/>
                  </a:lnTo>
                  <a:lnTo>
                    <a:pt x="555" y="0"/>
                  </a:lnTo>
                  <a:lnTo>
                    <a:pt x="622" y="80"/>
                  </a:lnTo>
                  <a:lnTo>
                    <a:pt x="81" y="6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403C9E3-CA42-D551-5A88-23605D237ABC}"/>
              </a:ext>
            </a:extLst>
          </p:cNvPr>
          <p:cNvSpPr txBox="1"/>
          <p:nvPr/>
        </p:nvSpPr>
        <p:spPr>
          <a:xfrm>
            <a:off x="8895403" y="1284969"/>
            <a:ext cx="309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Poor generalization capability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Time delay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466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>
            <a:extLst>
              <a:ext uri="{FF2B5EF4-FFF2-40B4-BE49-F238E27FC236}">
                <a16:creationId xmlns:a16="http://schemas.microsoft.com/office/drawing/2014/main" id="{6A3C8231-CA12-E7A6-BB13-DE8B947E0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83"/>
          <a:stretch/>
        </p:blipFill>
        <p:spPr>
          <a:xfrm>
            <a:off x="372797" y="1244699"/>
            <a:ext cx="4995260" cy="51239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F32FE3B-67AB-C3B6-A267-CF8061BC6FCD}"/>
              </a:ext>
            </a:extLst>
          </p:cNvPr>
          <p:cNvSpPr txBox="1"/>
          <p:nvPr/>
        </p:nvSpPr>
        <p:spPr>
          <a:xfrm>
            <a:off x="660400" y="382369"/>
            <a:ext cx="6939280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47500" lnSpcReduction="20000"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en-US" altLang="zh-CN" sz="8600" dirty="0"/>
              <a:t>Summary</a:t>
            </a:r>
            <a:endParaRPr lang="zh-CN" altLang="en-US" b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79DA91-7185-08DE-2BF8-A049ABB1289A}"/>
              </a:ext>
            </a:extLst>
          </p:cNvPr>
          <p:cNvSpPr txBox="1"/>
          <p:nvPr/>
        </p:nvSpPr>
        <p:spPr>
          <a:xfrm>
            <a:off x="748752" y="2599881"/>
            <a:ext cx="437726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 dirty="0">
                <a:solidFill>
                  <a:schemeClr val="accent6"/>
                </a:solidFill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Deep learning </a:t>
            </a:r>
          </a:p>
          <a:p>
            <a:r>
              <a:rPr lang="en-US" altLang="zh-CN" sz="24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with its outstanding </a:t>
            </a:r>
          </a:p>
          <a:p>
            <a:r>
              <a:rPr lang="en-US" altLang="zh-CN" sz="32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feature self-learning </a:t>
            </a:r>
          </a:p>
          <a:p>
            <a:r>
              <a:rPr lang="en-US" altLang="zh-CN" sz="24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and </a:t>
            </a:r>
          </a:p>
          <a:p>
            <a:r>
              <a:rPr lang="en-US" altLang="zh-CN" sz="32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classification capabilities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形 5" descr="前引号">
            <a:extLst>
              <a:ext uri="{FF2B5EF4-FFF2-40B4-BE49-F238E27FC236}">
                <a16:creationId xmlns:a16="http://schemas.microsoft.com/office/drawing/2014/main" id="{85EFAB82-B77E-2E17-8C72-84F4F73E7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92" y="2127416"/>
            <a:ext cx="914400" cy="914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D07D0FC-1DCB-7BC7-26F3-71784F7C422F}"/>
              </a:ext>
            </a:extLst>
          </p:cNvPr>
          <p:cNvGrpSpPr/>
          <p:nvPr/>
        </p:nvGrpSpPr>
        <p:grpSpPr>
          <a:xfrm>
            <a:off x="5293977" y="1276110"/>
            <a:ext cx="6470635" cy="5105400"/>
            <a:chOff x="5116515" y="1028700"/>
            <a:chExt cx="6470635" cy="51054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781CCDC-74A6-274A-324D-EE0008C0FD6B}"/>
                </a:ext>
              </a:extLst>
            </p:cNvPr>
            <p:cNvCxnSpPr>
              <a:cxnSpLocks/>
            </p:cNvCxnSpPr>
            <p:nvPr/>
          </p:nvCxnSpPr>
          <p:spPr>
            <a:xfrm>
              <a:off x="8158065" y="1028700"/>
              <a:ext cx="0" cy="5105400"/>
            </a:xfrm>
            <a:prstGeom prst="line">
              <a:avLst/>
            </a:prstGeom>
            <a:ln w="1905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8E145BB-8A62-F85E-3A56-6695A499831C}"/>
                </a:ext>
              </a:extLst>
            </p:cNvPr>
            <p:cNvGrpSpPr/>
            <p:nvPr/>
          </p:nvGrpSpPr>
          <p:grpSpPr>
            <a:xfrm>
              <a:off x="5116515" y="1135875"/>
              <a:ext cx="4555857" cy="1212972"/>
              <a:chOff x="5116515" y="1563649"/>
              <a:chExt cx="4555857" cy="1212972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658C5DD2-8A35-B926-F02A-B5A6A9A16FB3}"/>
                  </a:ext>
                </a:extLst>
              </p:cNvPr>
              <p:cNvSpPr/>
              <p:nvPr/>
            </p:nvSpPr>
            <p:spPr>
              <a:xfrm>
                <a:off x="8102084" y="2125304"/>
                <a:ext cx="111967" cy="1119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5BC18517-2868-5951-D286-F76BEB5B38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02082" y="2181280"/>
                <a:ext cx="995266" cy="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315CAA2-B8F0-08CF-1924-9008DBCEB901}"/>
                  </a:ext>
                </a:extLst>
              </p:cNvPr>
              <p:cNvSpPr/>
              <p:nvPr/>
            </p:nvSpPr>
            <p:spPr>
              <a:xfrm>
                <a:off x="9023148" y="1856668"/>
                <a:ext cx="649224" cy="64922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3C2BDA57-DE5A-4910-D766-636ECD44DFA8}"/>
                  </a:ext>
                </a:extLst>
              </p:cNvPr>
              <p:cNvSpPr/>
              <p:nvPr/>
            </p:nvSpPr>
            <p:spPr>
              <a:xfrm>
                <a:off x="5116515" y="1563649"/>
                <a:ext cx="2609014" cy="1212972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49ED5242-1FE3-6222-320E-03EE12FC30A5}"/>
                  </a:ext>
                </a:extLst>
              </p:cNvPr>
              <p:cNvSpPr/>
              <p:nvPr/>
            </p:nvSpPr>
            <p:spPr>
              <a:xfrm>
                <a:off x="5116515" y="1563649"/>
                <a:ext cx="2609014" cy="42038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0338910-6985-F061-99E5-0D002128FB4F}"/>
                  </a:ext>
                </a:extLst>
              </p:cNvPr>
              <p:cNvSpPr txBox="1"/>
              <p:nvPr/>
            </p:nvSpPr>
            <p:spPr>
              <a:xfrm>
                <a:off x="5583521" y="1580701"/>
                <a:ext cx="1860543" cy="381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High accuracy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046B92-4037-AA43-6AFF-A087615E6077}"/>
                  </a:ext>
                </a:extLst>
              </p:cNvPr>
              <p:cNvSpPr txBox="1"/>
              <p:nvPr/>
            </p:nvSpPr>
            <p:spPr>
              <a:xfrm>
                <a:off x="5378534" y="1989603"/>
                <a:ext cx="2084976" cy="783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1600" dirty="0">
                    <a:latin typeface="Carlito" panose="020F0502020204030204" pitchFamily="34" charset="0"/>
                    <a:ea typeface="微软雅黑" panose="020B0503020204020204" pitchFamily="34" charset="-122"/>
                    <a:cs typeface="Carlito" panose="020F0502020204030204" pitchFamily="34" charset="0"/>
                  </a:rPr>
                  <a:t>Validation set : </a:t>
                </a:r>
                <a:r>
                  <a:rPr kumimoji="1" lang="en-US" altLang="zh-CN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rlito" panose="020F0502020204030204" pitchFamily="34" charset="0"/>
                    <a:ea typeface="微软雅黑" panose="020B0503020204020204" pitchFamily="34" charset="-122"/>
                    <a:cs typeface="Carlito" panose="020F0502020204030204" pitchFamily="34" charset="0"/>
                  </a:rPr>
                  <a:t>100%</a:t>
                </a:r>
                <a:endParaRPr kumimoji="1" lang="en-US" altLang="zh-CN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rlito" panose="020F0502020204030204" pitchFamily="34" charset="0"/>
                  <a:ea typeface="微软雅黑" panose="020B0503020204020204" pitchFamily="34" charset="-122"/>
                  <a:cs typeface="Carlito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kumimoji="1" lang="en-US" altLang="zh-CN" sz="1600" dirty="0">
                    <a:latin typeface="Carlito" panose="020F0502020204030204" pitchFamily="34" charset="0"/>
                    <a:ea typeface="微软雅黑" panose="020B0503020204020204" pitchFamily="34" charset="-122"/>
                    <a:cs typeface="Carlito" panose="020F0502020204030204" pitchFamily="34" charset="0"/>
                  </a:rPr>
                  <a:t>Test set : </a:t>
                </a:r>
                <a:r>
                  <a:rPr kumimoji="1" lang="en-US" altLang="zh-CN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Carlito" panose="020F0502020204030204" pitchFamily="34" charset="0"/>
                    <a:ea typeface="微软雅黑" panose="020B0503020204020204" pitchFamily="34" charset="-122"/>
                    <a:cs typeface="Carlito" panose="020F0502020204030204" pitchFamily="34" charset="0"/>
                  </a:rPr>
                  <a:t>97.9%</a:t>
                </a:r>
                <a:endParaRPr kumimoji="1" lang="en-US" altLang="zh-CN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rlito" panose="020F0502020204030204" pitchFamily="34" charset="0"/>
                  <a:ea typeface="微软雅黑" panose="020B0503020204020204" pitchFamily="34" charset="-122"/>
                  <a:cs typeface="Carlito" panose="020F0502020204030204" pitchFamily="34" charset="0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9F91E59-C000-184A-ABE8-24BD113B75F1}"/>
                </a:ext>
              </a:extLst>
            </p:cNvPr>
            <p:cNvGrpSpPr/>
            <p:nvPr/>
          </p:nvGrpSpPr>
          <p:grpSpPr>
            <a:xfrm>
              <a:off x="7187250" y="2345274"/>
              <a:ext cx="4388923" cy="1217549"/>
              <a:chOff x="7187250" y="3021137"/>
              <a:chExt cx="4388923" cy="121754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85FAE3FC-4271-5753-C71D-453F98258A94}"/>
                  </a:ext>
                </a:extLst>
              </p:cNvPr>
              <p:cNvSpPr/>
              <p:nvPr/>
            </p:nvSpPr>
            <p:spPr>
              <a:xfrm>
                <a:off x="8102082" y="3576216"/>
                <a:ext cx="111967" cy="11196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FE02133B-A1BD-C833-C91F-56F0119ADCED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7187250" y="3631504"/>
                <a:ext cx="914832" cy="69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68B288A2-6412-FD07-E3C1-C91875E6817E}"/>
                  </a:ext>
                </a:extLst>
              </p:cNvPr>
              <p:cNvSpPr/>
              <p:nvPr/>
            </p:nvSpPr>
            <p:spPr>
              <a:xfrm>
                <a:off x="8590604" y="3025714"/>
                <a:ext cx="2609014" cy="1212972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B9A5B8D7-BF05-76B2-32DF-02CF61831362}"/>
                  </a:ext>
                </a:extLst>
              </p:cNvPr>
              <p:cNvSpPr/>
              <p:nvPr/>
            </p:nvSpPr>
            <p:spPr>
              <a:xfrm>
                <a:off x="8590604" y="3025714"/>
                <a:ext cx="2609014" cy="42038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27A39A2-9ED4-FD59-7FD7-08B8A96F6F82}"/>
                  </a:ext>
                </a:extLst>
              </p:cNvPr>
              <p:cNvSpPr txBox="1"/>
              <p:nvPr/>
            </p:nvSpPr>
            <p:spPr>
              <a:xfrm>
                <a:off x="8762934" y="3021137"/>
                <a:ext cx="2813239" cy="381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Non-overlap clusters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6E72B50-B5A5-1A44-7B92-3B5177A4A0AE}"/>
                  </a:ext>
                </a:extLst>
              </p:cNvPr>
              <p:cNvSpPr txBox="1"/>
              <p:nvPr/>
            </p:nvSpPr>
            <p:spPr>
              <a:xfrm>
                <a:off x="8738879" y="3479777"/>
                <a:ext cx="2582239" cy="706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1600" dirty="0">
                    <a:latin typeface="Carlito" panose="020F0502020204030204" pitchFamily="34" charset="0"/>
                    <a:ea typeface="微软雅黑" panose="020B0503020204020204" pitchFamily="34" charset="-122"/>
                    <a:cs typeface="Carlito" panose="020F0502020204030204" pitchFamily="34" charset="0"/>
                  </a:rPr>
                  <a:t>Do better in distinguishing different states.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1A98425-B904-A8A8-D169-8255C34F3D67}"/>
                </a:ext>
              </a:extLst>
            </p:cNvPr>
            <p:cNvGrpSpPr/>
            <p:nvPr/>
          </p:nvGrpSpPr>
          <p:grpSpPr>
            <a:xfrm>
              <a:off x="5116515" y="3559257"/>
              <a:ext cx="4555857" cy="1212972"/>
              <a:chOff x="5116515" y="4543066"/>
              <a:chExt cx="4555857" cy="1212972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FFE175CF-2F22-A106-E5E2-97C3F53ABB09}"/>
                  </a:ext>
                </a:extLst>
              </p:cNvPr>
              <p:cNvSpPr/>
              <p:nvPr/>
            </p:nvSpPr>
            <p:spPr>
              <a:xfrm>
                <a:off x="8102082" y="5087573"/>
                <a:ext cx="111967" cy="11196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A581FD4C-BEEC-3E5C-7EBA-25270FE01857}"/>
                  </a:ext>
                </a:extLst>
              </p:cNvPr>
              <p:cNvGrpSpPr/>
              <p:nvPr/>
            </p:nvGrpSpPr>
            <p:grpSpPr>
              <a:xfrm>
                <a:off x="5116515" y="4543066"/>
                <a:ext cx="4555857" cy="1212972"/>
                <a:chOff x="5136737" y="4458790"/>
                <a:chExt cx="4555857" cy="1212972"/>
              </a:xfrm>
            </p:grpSpPr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AF2F77BC-D3FB-CDF1-A969-08AF9D5F7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14049" y="5054124"/>
                  <a:ext cx="903521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49E3FA34-EF8F-55F2-4A45-8CFE281DD4E1}"/>
                    </a:ext>
                  </a:extLst>
                </p:cNvPr>
                <p:cNvSpPr/>
                <p:nvPr/>
              </p:nvSpPr>
              <p:spPr>
                <a:xfrm>
                  <a:off x="9043370" y="4729512"/>
                  <a:ext cx="649224" cy="64922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2ADE4D81-4FAD-CBE3-6B33-45D114B1E383}"/>
                    </a:ext>
                  </a:extLst>
                </p:cNvPr>
                <p:cNvSpPr/>
                <p:nvPr/>
              </p:nvSpPr>
              <p:spPr>
                <a:xfrm>
                  <a:off x="5136737" y="4458790"/>
                  <a:ext cx="2609014" cy="1212972"/>
                </a:xfrm>
                <a:prstGeom prst="roundRect">
                  <a:avLst/>
                </a:prstGeom>
                <a:solidFill>
                  <a:schemeClr val="tx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78716CD4-7535-75BF-1F26-A98C2CA658FD}"/>
                    </a:ext>
                  </a:extLst>
                </p:cNvPr>
                <p:cNvSpPr/>
                <p:nvPr/>
              </p:nvSpPr>
              <p:spPr>
                <a:xfrm>
                  <a:off x="5136737" y="4458790"/>
                  <a:ext cx="2609014" cy="420380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52D9B1D-EA70-31B6-19D6-A86E1BB009A5}"/>
                    </a:ext>
                  </a:extLst>
                </p:cNvPr>
                <p:cNvSpPr txBox="1"/>
                <p:nvPr/>
              </p:nvSpPr>
              <p:spPr>
                <a:xfrm>
                  <a:off x="5553014" y="4473951"/>
                  <a:ext cx="2164742" cy="3812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kumimoji="1" lang="en-US" altLang="zh-CN" sz="16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Earlier detection</a:t>
                  </a: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34FED776-8F7B-C640-5A0E-CECFCE1D054D}"/>
                    </a:ext>
                  </a:extLst>
                </p:cNvPr>
                <p:cNvSpPr txBox="1"/>
                <p:nvPr/>
              </p:nvSpPr>
              <p:spPr>
                <a:xfrm>
                  <a:off x="5316626" y="4879170"/>
                  <a:ext cx="2084976" cy="7802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ct val="130000"/>
                    </a:lnSpc>
                    <a:defRPr kumimoji="1" sz="1600">
                      <a:latin typeface="Carlito" panose="020F0502020204030204" pitchFamily="34" charset="0"/>
                      <a:ea typeface="微软雅黑" panose="020B0503020204020204" pitchFamily="34" charset="-122"/>
                      <a:cs typeface="Carlito" panose="020F0502020204030204" pitchFamily="34" charset="0"/>
                    </a:defRPr>
                  </a:lvl1pPr>
                </a:lstStyle>
                <a:p>
                  <a:r>
                    <a:rPr lang="en-US" altLang="zh-CN" dirty="0"/>
                    <a:t>Model delay in the </a:t>
                  </a:r>
                </a:p>
                <a:p>
                  <a:r>
                    <a:rPr lang="en-US" altLang="zh-CN" sz="2000" dirty="0"/>
                    <a:t>millisecond range</a:t>
                  </a:r>
                  <a:r>
                    <a:rPr lang="en-US" altLang="zh-CN" dirty="0"/>
                    <a:t>.</a:t>
                  </a:r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83D34A8-77B3-57E1-F95F-6FB1320FFE40}"/>
                </a:ext>
              </a:extLst>
            </p:cNvPr>
            <p:cNvGrpSpPr/>
            <p:nvPr/>
          </p:nvGrpSpPr>
          <p:grpSpPr>
            <a:xfrm>
              <a:off x="7190445" y="4748264"/>
              <a:ext cx="4396705" cy="1212972"/>
              <a:chOff x="7187250" y="3025714"/>
              <a:chExt cx="4396705" cy="1212972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5F5BAE4-0DC7-06BF-994C-ED22AC141C7E}"/>
                  </a:ext>
                </a:extLst>
              </p:cNvPr>
              <p:cNvSpPr/>
              <p:nvPr/>
            </p:nvSpPr>
            <p:spPr>
              <a:xfrm>
                <a:off x="8102082" y="3576216"/>
                <a:ext cx="111967" cy="11196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12AFCEF5-E1C3-F338-5B18-9BA735A437AC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>
                <a:off x="7187250" y="3631504"/>
                <a:ext cx="914832" cy="696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DE367E6F-B6FA-7A52-1E55-0BBCB14FDA06}"/>
                  </a:ext>
                </a:extLst>
              </p:cNvPr>
              <p:cNvSpPr/>
              <p:nvPr/>
            </p:nvSpPr>
            <p:spPr>
              <a:xfrm>
                <a:off x="8590604" y="3025714"/>
                <a:ext cx="2609014" cy="1212972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3BB27743-2AD9-843D-EFDE-619EFAD073B6}"/>
                  </a:ext>
                </a:extLst>
              </p:cNvPr>
              <p:cNvSpPr/>
              <p:nvPr/>
            </p:nvSpPr>
            <p:spPr>
              <a:xfrm>
                <a:off x="8590604" y="3025714"/>
                <a:ext cx="2609014" cy="42038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015A7B3-7677-7832-F1AF-2B35FA050099}"/>
                  </a:ext>
                </a:extLst>
              </p:cNvPr>
              <p:cNvSpPr txBox="1"/>
              <p:nvPr/>
            </p:nvSpPr>
            <p:spPr>
              <a:xfrm>
                <a:off x="8620158" y="3045275"/>
                <a:ext cx="2963797" cy="381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Excellent generalization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BF21BF0-3323-60C4-90B3-2805124C2874}"/>
                  </a:ext>
                </a:extLst>
              </p:cNvPr>
              <p:cNvSpPr txBox="1"/>
              <p:nvPr/>
            </p:nvSpPr>
            <p:spPr>
              <a:xfrm>
                <a:off x="8685256" y="3479307"/>
                <a:ext cx="2833600" cy="706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30000"/>
                  </a:lnSpc>
                  <a:defRPr kumimoji="1" sz="1600">
                    <a:latin typeface="Carlito" panose="020F0502020204030204" pitchFamily="34" charset="0"/>
                    <a:ea typeface="微软雅黑" panose="020B0503020204020204" pitchFamily="34" charset="-122"/>
                    <a:cs typeface="Carlito" panose="020F0502020204030204" pitchFamily="34" charset="0"/>
                  </a:defRPr>
                </a:lvl1pPr>
              </a:lstStyle>
              <a:p>
                <a:r>
                  <a:rPr lang="en-US" altLang="zh-CN" dirty="0"/>
                  <a:t>Better than traditional ML</a:t>
                </a:r>
              </a:p>
              <a:p>
                <a:r>
                  <a:rPr lang="en-US" altLang="zh-CN" dirty="0"/>
                  <a:t>and thresholding methods.</a:t>
                </a:r>
              </a:p>
            </p:txBody>
          </p:sp>
        </p:grpSp>
      </p:grp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27DFBFF4-705F-CC0C-1A28-A38283F68B2D}"/>
              </a:ext>
            </a:extLst>
          </p:cNvPr>
          <p:cNvSpPr/>
          <p:nvPr/>
        </p:nvSpPr>
        <p:spPr>
          <a:xfrm>
            <a:off x="9386716" y="1825629"/>
            <a:ext cx="340950" cy="340413"/>
          </a:xfrm>
          <a:custGeom>
            <a:avLst/>
            <a:gdLst>
              <a:gd name="T0" fmla="*/ 5962 w 6264"/>
              <a:gd name="T1" fmla="*/ 1150 h 6264"/>
              <a:gd name="T2" fmla="*/ 4799 w 6264"/>
              <a:gd name="T3" fmla="*/ 2313 h 6264"/>
              <a:gd name="T4" fmla="*/ 3950 w 6264"/>
              <a:gd name="T5" fmla="*/ 1465 h 6264"/>
              <a:gd name="T6" fmla="*/ 5114 w 6264"/>
              <a:gd name="T7" fmla="*/ 301 h 6264"/>
              <a:gd name="T8" fmla="*/ 3137 w 6264"/>
              <a:gd name="T9" fmla="*/ 651 h 6264"/>
              <a:gd name="T10" fmla="*/ 2787 w 6264"/>
              <a:gd name="T11" fmla="*/ 2628 h 6264"/>
              <a:gd name="T12" fmla="*/ 235 w 6264"/>
              <a:gd name="T13" fmla="*/ 5180 h 6264"/>
              <a:gd name="T14" fmla="*/ 234 w 6264"/>
              <a:gd name="T15" fmla="*/ 6029 h 6264"/>
              <a:gd name="T16" fmla="*/ 1083 w 6264"/>
              <a:gd name="T17" fmla="*/ 6029 h 6264"/>
              <a:gd name="T18" fmla="*/ 3635 w 6264"/>
              <a:gd name="T19" fmla="*/ 3477 h 6264"/>
              <a:gd name="T20" fmla="*/ 5613 w 6264"/>
              <a:gd name="T21" fmla="*/ 3127 h 6264"/>
              <a:gd name="T22" fmla="*/ 5962 w 6264"/>
              <a:gd name="T23" fmla="*/ 1150 h 6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64" h="6264">
                <a:moveTo>
                  <a:pt x="5962" y="1150"/>
                </a:moveTo>
                <a:lnTo>
                  <a:pt x="4799" y="2313"/>
                </a:lnTo>
                <a:lnTo>
                  <a:pt x="3950" y="1465"/>
                </a:lnTo>
                <a:lnTo>
                  <a:pt x="5114" y="301"/>
                </a:lnTo>
                <a:cubicBezTo>
                  <a:pt x="4466" y="0"/>
                  <a:pt x="3671" y="116"/>
                  <a:pt x="3137" y="651"/>
                </a:cubicBezTo>
                <a:cubicBezTo>
                  <a:pt x="2602" y="1186"/>
                  <a:pt x="2485" y="1980"/>
                  <a:pt x="2787" y="2628"/>
                </a:cubicBezTo>
                <a:lnTo>
                  <a:pt x="235" y="5180"/>
                </a:lnTo>
                <a:cubicBezTo>
                  <a:pt x="0" y="5414"/>
                  <a:pt x="1" y="5795"/>
                  <a:pt x="234" y="6029"/>
                </a:cubicBezTo>
                <a:cubicBezTo>
                  <a:pt x="469" y="6264"/>
                  <a:pt x="849" y="6263"/>
                  <a:pt x="1083" y="6029"/>
                </a:cubicBezTo>
                <a:lnTo>
                  <a:pt x="3635" y="3477"/>
                </a:lnTo>
                <a:cubicBezTo>
                  <a:pt x="4283" y="3778"/>
                  <a:pt x="5078" y="3662"/>
                  <a:pt x="5613" y="3127"/>
                </a:cubicBezTo>
                <a:cubicBezTo>
                  <a:pt x="6148" y="2592"/>
                  <a:pt x="6264" y="1798"/>
                  <a:pt x="5962" y="1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71290176-611A-B899-4794-3E2BC93B7527}"/>
              </a:ext>
            </a:extLst>
          </p:cNvPr>
          <p:cNvSpPr/>
          <p:nvPr/>
        </p:nvSpPr>
        <p:spPr>
          <a:xfrm>
            <a:off x="6762516" y="2886117"/>
            <a:ext cx="609685" cy="608764"/>
          </a:xfrm>
          <a:custGeom>
            <a:avLst/>
            <a:gdLst>
              <a:gd name="T0" fmla="*/ 3413 w 6827"/>
              <a:gd name="T1" fmla="*/ 0 h 6827"/>
              <a:gd name="T2" fmla="*/ 0 w 6827"/>
              <a:gd name="T3" fmla="*/ 3413 h 6827"/>
              <a:gd name="T4" fmla="*/ 3413 w 6827"/>
              <a:gd name="T5" fmla="*/ 6827 h 6827"/>
              <a:gd name="T6" fmla="*/ 6827 w 6827"/>
              <a:gd name="T7" fmla="*/ 3413 h 6827"/>
              <a:gd name="T8" fmla="*/ 3413 w 6827"/>
              <a:gd name="T9" fmla="*/ 0 h 6827"/>
              <a:gd name="T10" fmla="*/ 1558 w 6827"/>
              <a:gd name="T11" fmla="*/ 2226 h 6827"/>
              <a:gd name="T12" fmla="*/ 1781 w 6827"/>
              <a:gd name="T13" fmla="*/ 2003 h 6827"/>
              <a:gd name="T14" fmla="*/ 2300 w 6827"/>
              <a:gd name="T15" fmla="*/ 2003 h 6827"/>
              <a:gd name="T16" fmla="*/ 2300 w 6827"/>
              <a:gd name="T17" fmla="*/ 1484 h 6827"/>
              <a:gd name="T18" fmla="*/ 2523 w 6827"/>
              <a:gd name="T19" fmla="*/ 1261 h 6827"/>
              <a:gd name="T20" fmla="*/ 2745 w 6827"/>
              <a:gd name="T21" fmla="*/ 1484 h 6827"/>
              <a:gd name="T22" fmla="*/ 2745 w 6827"/>
              <a:gd name="T23" fmla="*/ 2003 h 6827"/>
              <a:gd name="T24" fmla="*/ 3265 w 6827"/>
              <a:gd name="T25" fmla="*/ 2003 h 6827"/>
              <a:gd name="T26" fmla="*/ 3488 w 6827"/>
              <a:gd name="T27" fmla="*/ 2226 h 6827"/>
              <a:gd name="T28" fmla="*/ 3265 w 6827"/>
              <a:gd name="T29" fmla="*/ 2448 h 6827"/>
              <a:gd name="T30" fmla="*/ 2745 w 6827"/>
              <a:gd name="T31" fmla="*/ 2448 h 6827"/>
              <a:gd name="T32" fmla="*/ 2745 w 6827"/>
              <a:gd name="T33" fmla="*/ 2968 h 6827"/>
              <a:gd name="T34" fmla="*/ 2523 w 6827"/>
              <a:gd name="T35" fmla="*/ 3191 h 6827"/>
              <a:gd name="T36" fmla="*/ 2300 w 6827"/>
              <a:gd name="T37" fmla="*/ 2968 h 6827"/>
              <a:gd name="T38" fmla="*/ 2300 w 6827"/>
              <a:gd name="T39" fmla="*/ 2448 h 6827"/>
              <a:gd name="T40" fmla="*/ 1781 w 6827"/>
              <a:gd name="T41" fmla="*/ 2448 h 6827"/>
              <a:gd name="T42" fmla="*/ 1558 w 6827"/>
              <a:gd name="T43" fmla="*/ 2226 h 6827"/>
              <a:gd name="T44" fmla="*/ 2311 w 6827"/>
              <a:gd name="T45" fmla="*/ 4830 h 6827"/>
              <a:gd name="T46" fmla="*/ 2154 w 6827"/>
              <a:gd name="T47" fmla="*/ 4896 h 6827"/>
              <a:gd name="T48" fmla="*/ 1996 w 6827"/>
              <a:gd name="T49" fmla="*/ 4830 h 6827"/>
              <a:gd name="T50" fmla="*/ 1996 w 6827"/>
              <a:gd name="T51" fmla="*/ 4515 h 6827"/>
              <a:gd name="T52" fmla="*/ 4515 w 6827"/>
              <a:gd name="T53" fmla="*/ 1996 h 6827"/>
              <a:gd name="T54" fmla="*/ 4830 w 6827"/>
              <a:gd name="T55" fmla="*/ 1996 h 6827"/>
              <a:gd name="T56" fmla="*/ 4830 w 6827"/>
              <a:gd name="T57" fmla="*/ 2311 h 6827"/>
              <a:gd name="T58" fmla="*/ 2311 w 6827"/>
              <a:gd name="T59" fmla="*/ 4830 h 6827"/>
              <a:gd name="T60" fmla="*/ 5195 w 6827"/>
              <a:gd name="T61" fmla="*/ 4823 h 6827"/>
              <a:gd name="T62" fmla="*/ 3710 w 6827"/>
              <a:gd name="T63" fmla="*/ 4823 h 6827"/>
              <a:gd name="T64" fmla="*/ 3488 w 6827"/>
              <a:gd name="T65" fmla="*/ 4601 h 6827"/>
              <a:gd name="T66" fmla="*/ 3710 w 6827"/>
              <a:gd name="T67" fmla="*/ 4378 h 6827"/>
              <a:gd name="T68" fmla="*/ 5195 w 6827"/>
              <a:gd name="T69" fmla="*/ 4378 h 6827"/>
              <a:gd name="T70" fmla="*/ 5417 w 6827"/>
              <a:gd name="T71" fmla="*/ 4601 h 6827"/>
              <a:gd name="T72" fmla="*/ 5195 w 6827"/>
              <a:gd name="T73" fmla="*/ 4823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827" h="6827">
                <a:moveTo>
                  <a:pt x="3413" y="0"/>
                </a:moveTo>
                <a:cubicBezTo>
                  <a:pt x="1531" y="0"/>
                  <a:pt x="0" y="1531"/>
                  <a:pt x="0" y="3413"/>
                </a:cubicBezTo>
                <a:cubicBezTo>
                  <a:pt x="0" y="5295"/>
                  <a:pt x="1531" y="6827"/>
                  <a:pt x="3413" y="6827"/>
                </a:cubicBezTo>
                <a:cubicBezTo>
                  <a:pt x="5295" y="6827"/>
                  <a:pt x="6827" y="5295"/>
                  <a:pt x="6827" y="3413"/>
                </a:cubicBezTo>
                <a:cubicBezTo>
                  <a:pt x="6827" y="1531"/>
                  <a:pt x="5295" y="0"/>
                  <a:pt x="3413" y="0"/>
                </a:cubicBezTo>
                <a:close/>
                <a:moveTo>
                  <a:pt x="1558" y="2226"/>
                </a:moveTo>
                <a:cubicBezTo>
                  <a:pt x="1558" y="2103"/>
                  <a:pt x="1658" y="2003"/>
                  <a:pt x="1781" y="2003"/>
                </a:cubicBezTo>
                <a:lnTo>
                  <a:pt x="2300" y="2003"/>
                </a:lnTo>
                <a:lnTo>
                  <a:pt x="2300" y="1484"/>
                </a:lnTo>
                <a:cubicBezTo>
                  <a:pt x="2300" y="1361"/>
                  <a:pt x="2400" y="1261"/>
                  <a:pt x="2523" y="1261"/>
                </a:cubicBezTo>
                <a:cubicBezTo>
                  <a:pt x="2646" y="1261"/>
                  <a:pt x="2745" y="1361"/>
                  <a:pt x="2745" y="1484"/>
                </a:cubicBezTo>
                <a:lnTo>
                  <a:pt x="2745" y="2003"/>
                </a:lnTo>
                <a:lnTo>
                  <a:pt x="3265" y="2003"/>
                </a:lnTo>
                <a:cubicBezTo>
                  <a:pt x="3388" y="2003"/>
                  <a:pt x="3488" y="2103"/>
                  <a:pt x="3488" y="2226"/>
                </a:cubicBezTo>
                <a:cubicBezTo>
                  <a:pt x="3488" y="2349"/>
                  <a:pt x="3388" y="2448"/>
                  <a:pt x="3265" y="2448"/>
                </a:cubicBezTo>
                <a:lnTo>
                  <a:pt x="2745" y="2448"/>
                </a:lnTo>
                <a:lnTo>
                  <a:pt x="2745" y="2968"/>
                </a:lnTo>
                <a:cubicBezTo>
                  <a:pt x="2745" y="3091"/>
                  <a:pt x="2646" y="3191"/>
                  <a:pt x="2523" y="3191"/>
                </a:cubicBezTo>
                <a:cubicBezTo>
                  <a:pt x="2400" y="3191"/>
                  <a:pt x="2300" y="3091"/>
                  <a:pt x="2300" y="2968"/>
                </a:cubicBezTo>
                <a:lnTo>
                  <a:pt x="2300" y="2448"/>
                </a:lnTo>
                <a:lnTo>
                  <a:pt x="1781" y="2448"/>
                </a:lnTo>
                <a:cubicBezTo>
                  <a:pt x="1658" y="2448"/>
                  <a:pt x="1558" y="2349"/>
                  <a:pt x="1558" y="2226"/>
                </a:cubicBezTo>
                <a:close/>
                <a:moveTo>
                  <a:pt x="2311" y="4830"/>
                </a:moveTo>
                <a:cubicBezTo>
                  <a:pt x="2268" y="4874"/>
                  <a:pt x="2211" y="4896"/>
                  <a:pt x="2154" y="4896"/>
                </a:cubicBezTo>
                <a:cubicBezTo>
                  <a:pt x="2097" y="4896"/>
                  <a:pt x="2040" y="4874"/>
                  <a:pt x="1996" y="4830"/>
                </a:cubicBezTo>
                <a:cubicBezTo>
                  <a:pt x="1909" y="4743"/>
                  <a:pt x="1909" y="4602"/>
                  <a:pt x="1996" y="4515"/>
                </a:cubicBezTo>
                <a:lnTo>
                  <a:pt x="4515" y="1996"/>
                </a:lnTo>
                <a:cubicBezTo>
                  <a:pt x="4602" y="1909"/>
                  <a:pt x="4743" y="1909"/>
                  <a:pt x="4830" y="1996"/>
                </a:cubicBezTo>
                <a:cubicBezTo>
                  <a:pt x="4917" y="2083"/>
                  <a:pt x="4917" y="2224"/>
                  <a:pt x="4830" y="2311"/>
                </a:cubicBezTo>
                <a:lnTo>
                  <a:pt x="2311" y="4830"/>
                </a:lnTo>
                <a:close/>
                <a:moveTo>
                  <a:pt x="5195" y="4823"/>
                </a:moveTo>
                <a:lnTo>
                  <a:pt x="3710" y="4823"/>
                </a:lnTo>
                <a:cubicBezTo>
                  <a:pt x="3587" y="4823"/>
                  <a:pt x="3488" y="4724"/>
                  <a:pt x="3488" y="4601"/>
                </a:cubicBezTo>
                <a:cubicBezTo>
                  <a:pt x="3488" y="4478"/>
                  <a:pt x="3587" y="4378"/>
                  <a:pt x="3710" y="4378"/>
                </a:cubicBezTo>
                <a:lnTo>
                  <a:pt x="5195" y="4378"/>
                </a:lnTo>
                <a:cubicBezTo>
                  <a:pt x="5318" y="4378"/>
                  <a:pt x="5417" y="4478"/>
                  <a:pt x="5417" y="4601"/>
                </a:cubicBezTo>
                <a:cubicBezTo>
                  <a:pt x="5417" y="4724"/>
                  <a:pt x="5318" y="4823"/>
                  <a:pt x="5195" y="4823"/>
                </a:cubicBezTo>
                <a:close/>
              </a:path>
            </a:pathLst>
          </a:custGeom>
          <a:solidFill>
            <a:srgbClr val="C7B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26D69AE-3F57-A988-42DB-1180A4841126}"/>
              </a:ext>
            </a:extLst>
          </p:cNvPr>
          <p:cNvSpPr/>
          <p:nvPr/>
        </p:nvSpPr>
        <p:spPr>
          <a:xfrm>
            <a:off x="9258476" y="4221004"/>
            <a:ext cx="519041" cy="380260"/>
          </a:xfrm>
          <a:custGeom>
            <a:avLst/>
            <a:gdLst>
              <a:gd name="connsiteX0" fmla="*/ 420756 w 648988"/>
              <a:gd name="connsiteY0" fmla="*/ 86668 h 475461"/>
              <a:gd name="connsiteX1" fmla="*/ 424069 w 648988"/>
              <a:gd name="connsiteY1" fmla="*/ 86668 h 475461"/>
              <a:gd name="connsiteX2" fmla="*/ 429591 w 648988"/>
              <a:gd name="connsiteY2" fmla="*/ 205201 h 475461"/>
              <a:gd name="connsiteX3" fmla="*/ 429308 w 648988"/>
              <a:gd name="connsiteY3" fmla="*/ 217000 h 475461"/>
              <a:gd name="connsiteX4" fmla="*/ 524933 w 648988"/>
              <a:gd name="connsiteY4" fmla="*/ 115749 h 475461"/>
              <a:gd name="connsiteX5" fmla="*/ 527142 w 648988"/>
              <a:gd name="connsiteY5" fmla="*/ 115749 h 475461"/>
              <a:gd name="connsiteX6" fmla="*/ 527510 w 648988"/>
              <a:gd name="connsiteY6" fmla="*/ 115749 h 475461"/>
              <a:gd name="connsiteX7" fmla="*/ 527510 w 648988"/>
              <a:gd name="connsiteY7" fmla="*/ 117958 h 475461"/>
              <a:gd name="connsiteX8" fmla="*/ 430946 w 648988"/>
              <a:gd name="connsiteY8" fmla="*/ 220461 h 475461"/>
              <a:gd name="connsiteX9" fmla="*/ 446892 w 648988"/>
              <a:gd name="connsiteY9" fmla="*/ 221031 h 475461"/>
              <a:gd name="connsiteX10" fmla="*/ 474133 w 648988"/>
              <a:gd name="connsiteY10" fmla="*/ 227657 h 475461"/>
              <a:gd name="connsiteX11" fmla="*/ 474133 w 648988"/>
              <a:gd name="connsiteY11" fmla="*/ 232810 h 475461"/>
              <a:gd name="connsiteX12" fmla="*/ 447260 w 648988"/>
              <a:gd name="connsiteY12" fmla="*/ 239436 h 475461"/>
              <a:gd name="connsiteX13" fmla="*/ 428750 w 648988"/>
              <a:gd name="connsiteY13" fmla="*/ 240241 h 475461"/>
              <a:gd name="connsiteX14" fmla="*/ 428486 w 648988"/>
              <a:gd name="connsiteY14" fmla="*/ 251216 h 475461"/>
              <a:gd name="connsiteX15" fmla="*/ 424437 w 648988"/>
              <a:gd name="connsiteY15" fmla="*/ 281401 h 475461"/>
              <a:gd name="connsiteX16" fmla="*/ 421124 w 648988"/>
              <a:gd name="connsiteY16" fmla="*/ 281401 h 475461"/>
              <a:gd name="connsiteX17" fmla="*/ 416706 w 648988"/>
              <a:gd name="connsiteY17" fmla="*/ 251584 h 475461"/>
              <a:gd name="connsiteX18" fmla="*/ 416455 w 648988"/>
              <a:gd name="connsiteY18" fmla="*/ 240776 h 475461"/>
              <a:gd name="connsiteX19" fmla="*/ 411610 w 648988"/>
              <a:gd name="connsiteY19" fmla="*/ 240986 h 475461"/>
              <a:gd name="connsiteX20" fmla="*/ 389835 w 648988"/>
              <a:gd name="connsiteY20" fmla="*/ 264100 h 475461"/>
              <a:gd name="connsiteX21" fmla="*/ 387626 w 648988"/>
              <a:gd name="connsiteY21" fmla="*/ 264100 h 475461"/>
              <a:gd name="connsiteX22" fmla="*/ 387258 w 648988"/>
              <a:gd name="connsiteY22" fmla="*/ 261523 h 475461"/>
              <a:gd name="connsiteX23" fmla="*/ 406442 w 648988"/>
              <a:gd name="connsiteY23" fmla="*/ 241211 h 475461"/>
              <a:gd name="connsiteX24" fmla="*/ 404927 w 648988"/>
              <a:gd name="connsiteY24" fmla="*/ 241277 h 475461"/>
              <a:gd name="connsiteX25" fmla="*/ 300014 w 648988"/>
              <a:gd name="connsiteY25" fmla="*/ 232810 h 475461"/>
              <a:gd name="connsiteX26" fmla="*/ 299646 w 648988"/>
              <a:gd name="connsiteY26" fmla="*/ 228393 h 475461"/>
              <a:gd name="connsiteX27" fmla="*/ 405663 w 648988"/>
              <a:gd name="connsiteY27" fmla="*/ 219558 h 475461"/>
              <a:gd name="connsiteX28" fmla="*/ 415970 w 648988"/>
              <a:gd name="connsiteY28" fmla="*/ 219926 h 475461"/>
              <a:gd name="connsiteX29" fmla="*/ 415602 w 648988"/>
              <a:gd name="connsiteY29" fmla="*/ 204097 h 475461"/>
              <a:gd name="connsiteX30" fmla="*/ 425909 w 648988"/>
              <a:gd name="connsiteY30" fmla="*/ 34773 h 475461"/>
              <a:gd name="connsiteX31" fmla="*/ 425909 w 648988"/>
              <a:gd name="connsiteY31" fmla="*/ 64949 h 475461"/>
              <a:gd name="connsiteX32" fmla="*/ 422228 w 648988"/>
              <a:gd name="connsiteY32" fmla="*/ 68262 h 475461"/>
              <a:gd name="connsiteX33" fmla="*/ 418547 w 648988"/>
              <a:gd name="connsiteY33" fmla="*/ 64581 h 475461"/>
              <a:gd name="connsiteX34" fmla="*/ 418547 w 648988"/>
              <a:gd name="connsiteY34" fmla="*/ 34805 h 475461"/>
              <a:gd name="connsiteX35" fmla="*/ 403589 w 648988"/>
              <a:gd name="connsiteY35" fmla="*/ 36317 h 475461"/>
              <a:gd name="connsiteX36" fmla="*/ 404559 w 648988"/>
              <a:gd name="connsiteY36" fmla="*/ 46176 h 475461"/>
              <a:gd name="connsiteX37" fmla="*/ 403086 w 648988"/>
              <a:gd name="connsiteY37" fmla="*/ 48016 h 475461"/>
              <a:gd name="connsiteX38" fmla="*/ 401246 w 648988"/>
              <a:gd name="connsiteY38" fmla="*/ 46544 h 475461"/>
              <a:gd name="connsiteX39" fmla="*/ 400273 w 648988"/>
              <a:gd name="connsiteY39" fmla="*/ 36652 h 475461"/>
              <a:gd name="connsiteX40" fmla="*/ 383091 w 648988"/>
              <a:gd name="connsiteY40" fmla="*/ 38390 h 475461"/>
              <a:gd name="connsiteX41" fmla="*/ 385416 w 648988"/>
              <a:gd name="connsiteY41" fmla="*/ 49120 h 475461"/>
              <a:gd name="connsiteX42" fmla="*/ 383944 w 648988"/>
              <a:gd name="connsiteY42" fmla="*/ 51329 h 475461"/>
              <a:gd name="connsiteX43" fmla="*/ 383576 w 648988"/>
              <a:gd name="connsiteY43" fmla="*/ 51329 h 475461"/>
              <a:gd name="connsiteX44" fmla="*/ 381735 w 648988"/>
              <a:gd name="connsiteY44" fmla="*/ 49856 h 475461"/>
              <a:gd name="connsiteX45" fmla="*/ 379525 w 648988"/>
              <a:gd name="connsiteY45" fmla="*/ 39657 h 475461"/>
              <a:gd name="connsiteX46" fmla="*/ 363523 w 648988"/>
              <a:gd name="connsiteY46" fmla="*/ 45507 h 475461"/>
              <a:gd name="connsiteX47" fmla="*/ 366275 w 648988"/>
              <a:gd name="connsiteY47" fmla="*/ 53906 h 475461"/>
              <a:gd name="connsiteX48" fmla="*/ 365171 w 648988"/>
              <a:gd name="connsiteY48" fmla="*/ 56115 h 475461"/>
              <a:gd name="connsiteX49" fmla="*/ 364803 w 648988"/>
              <a:gd name="connsiteY49" fmla="*/ 56115 h 475461"/>
              <a:gd name="connsiteX50" fmla="*/ 362962 w 648988"/>
              <a:gd name="connsiteY50" fmla="*/ 55010 h 475461"/>
              <a:gd name="connsiteX51" fmla="*/ 360242 w 648988"/>
              <a:gd name="connsiteY51" fmla="*/ 46706 h 475461"/>
              <a:gd name="connsiteX52" fmla="*/ 344931 w 648988"/>
              <a:gd name="connsiteY52" fmla="*/ 52303 h 475461"/>
              <a:gd name="connsiteX53" fmla="*/ 348605 w 648988"/>
              <a:gd name="connsiteY53" fmla="*/ 60532 h 475461"/>
              <a:gd name="connsiteX54" fmla="*/ 347501 w 648988"/>
              <a:gd name="connsiteY54" fmla="*/ 63109 h 475461"/>
              <a:gd name="connsiteX55" fmla="*/ 346765 w 648988"/>
              <a:gd name="connsiteY55" fmla="*/ 63109 h 475461"/>
              <a:gd name="connsiteX56" fmla="*/ 344924 w 648988"/>
              <a:gd name="connsiteY56" fmla="*/ 62004 h 475461"/>
              <a:gd name="connsiteX57" fmla="*/ 341202 w 648988"/>
              <a:gd name="connsiteY57" fmla="*/ 53666 h 475461"/>
              <a:gd name="connsiteX58" fmla="*/ 328799 w 648988"/>
              <a:gd name="connsiteY58" fmla="*/ 58200 h 475461"/>
              <a:gd name="connsiteX59" fmla="*/ 327405 w 648988"/>
              <a:gd name="connsiteY59" fmla="*/ 59242 h 475461"/>
              <a:gd name="connsiteX60" fmla="*/ 342348 w 648988"/>
              <a:gd name="connsiteY60" fmla="*/ 85196 h 475461"/>
              <a:gd name="connsiteX61" fmla="*/ 340875 w 648988"/>
              <a:gd name="connsiteY61" fmla="*/ 90349 h 475461"/>
              <a:gd name="connsiteX62" fmla="*/ 339035 w 648988"/>
              <a:gd name="connsiteY62" fmla="*/ 90718 h 475461"/>
              <a:gd name="connsiteX63" fmla="*/ 335721 w 648988"/>
              <a:gd name="connsiteY63" fmla="*/ 88877 h 475461"/>
              <a:gd name="connsiteX64" fmla="*/ 321291 w 648988"/>
              <a:gd name="connsiteY64" fmla="*/ 63814 h 475461"/>
              <a:gd name="connsiteX65" fmla="*/ 309541 w 648988"/>
              <a:gd name="connsiteY65" fmla="*/ 72600 h 475461"/>
              <a:gd name="connsiteX66" fmla="*/ 314738 w 648988"/>
              <a:gd name="connsiteY66" fmla="*/ 79674 h 475461"/>
              <a:gd name="connsiteX67" fmla="*/ 314370 w 648988"/>
              <a:gd name="connsiteY67" fmla="*/ 82251 h 475461"/>
              <a:gd name="connsiteX68" fmla="*/ 313266 w 648988"/>
              <a:gd name="connsiteY68" fmla="*/ 82619 h 475461"/>
              <a:gd name="connsiteX69" fmla="*/ 311793 w 648988"/>
              <a:gd name="connsiteY69" fmla="*/ 81883 h 475461"/>
              <a:gd name="connsiteX70" fmla="*/ 306592 w 648988"/>
              <a:gd name="connsiteY70" fmla="*/ 74804 h 475461"/>
              <a:gd name="connsiteX71" fmla="*/ 293219 w 648988"/>
              <a:gd name="connsiteY71" fmla="*/ 84803 h 475461"/>
              <a:gd name="connsiteX72" fmla="*/ 299278 w 648988"/>
              <a:gd name="connsiteY72" fmla="*/ 91453 h 475461"/>
              <a:gd name="connsiteX73" fmla="*/ 299278 w 648988"/>
              <a:gd name="connsiteY73" fmla="*/ 94030 h 475461"/>
              <a:gd name="connsiteX74" fmla="*/ 298173 w 648988"/>
              <a:gd name="connsiteY74" fmla="*/ 94766 h 475461"/>
              <a:gd name="connsiteX75" fmla="*/ 296701 w 648988"/>
              <a:gd name="connsiteY75" fmla="*/ 94030 h 475461"/>
              <a:gd name="connsiteX76" fmla="*/ 290290 w 648988"/>
              <a:gd name="connsiteY76" fmla="*/ 86994 h 475461"/>
              <a:gd name="connsiteX77" fmla="*/ 283402 w 648988"/>
              <a:gd name="connsiteY77" fmla="*/ 92143 h 475461"/>
              <a:gd name="connsiteX78" fmla="*/ 278550 w 648988"/>
              <a:gd name="connsiteY78" fmla="*/ 99334 h 475461"/>
              <a:gd name="connsiteX79" fmla="*/ 285657 w 648988"/>
              <a:gd name="connsiteY79" fmla="*/ 105810 h 475461"/>
              <a:gd name="connsiteX80" fmla="*/ 285657 w 648988"/>
              <a:gd name="connsiteY80" fmla="*/ 108387 h 475461"/>
              <a:gd name="connsiteX81" fmla="*/ 284185 w 648988"/>
              <a:gd name="connsiteY81" fmla="*/ 108755 h 475461"/>
              <a:gd name="connsiteX82" fmla="*/ 283080 w 648988"/>
              <a:gd name="connsiteY82" fmla="*/ 108387 h 475461"/>
              <a:gd name="connsiteX83" fmla="*/ 276492 w 648988"/>
              <a:gd name="connsiteY83" fmla="*/ 102384 h 475461"/>
              <a:gd name="connsiteX84" fmla="*/ 267194 w 648988"/>
              <a:gd name="connsiteY84" fmla="*/ 116164 h 475461"/>
              <a:gd name="connsiteX85" fmla="*/ 273142 w 648988"/>
              <a:gd name="connsiteY85" fmla="*/ 120534 h 475461"/>
              <a:gd name="connsiteX86" fmla="*/ 273510 w 648988"/>
              <a:gd name="connsiteY86" fmla="*/ 123111 h 475461"/>
              <a:gd name="connsiteX87" fmla="*/ 272037 w 648988"/>
              <a:gd name="connsiteY87" fmla="*/ 123848 h 475461"/>
              <a:gd name="connsiteX88" fmla="*/ 270933 w 648988"/>
              <a:gd name="connsiteY88" fmla="*/ 123479 h 475461"/>
              <a:gd name="connsiteX89" fmla="*/ 265133 w 648988"/>
              <a:gd name="connsiteY89" fmla="*/ 119218 h 475461"/>
              <a:gd name="connsiteX90" fmla="*/ 257062 w 648988"/>
              <a:gd name="connsiteY90" fmla="*/ 131178 h 475461"/>
              <a:gd name="connsiteX91" fmla="*/ 280136 w 648988"/>
              <a:gd name="connsiteY91" fmla="*/ 144462 h 475461"/>
              <a:gd name="connsiteX92" fmla="*/ 281608 w 648988"/>
              <a:gd name="connsiteY92" fmla="*/ 149616 h 475461"/>
              <a:gd name="connsiteX93" fmla="*/ 278295 w 648988"/>
              <a:gd name="connsiteY93" fmla="*/ 151456 h 475461"/>
              <a:gd name="connsiteX94" fmla="*/ 276454 w 648988"/>
              <a:gd name="connsiteY94" fmla="*/ 151088 h 475461"/>
              <a:gd name="connsiteX95" fmla="*/ 252812 w 648988"/>
              <a:gd name="connsiteY95" fmla="*/ 137477 h 475461"/>
              <a:gd name="connsiteX96" fmla="*/ 244522 w 648988"/>
              <a:gd name="connsiteY96" fmla="*/ 149763 h 475461"/>
              <a:gd name="connsiteX97" fmla="*/ 253263 w 648988"/>
              <a:gd name="connsiteY97" fmla="*/ 153665 h 475461"/>
              <a:gd name="connsiteX98" fmla="*/ 254368 w 648988"/>
              <a:gd name="connsiteY98" fmla="*/ 156242 h 475461"/>
              <a:gd name="connsiteX99" fmla="*/ 252527 w 648988"/>
              <a:gd name="connsiteY99" fmla="*/ 157346 h 475461"/>
              <a:gd name="connsiteX100" fmla="*/ 251791 w 648988"/>
              <a:gd name="connsiteY100" fmla="*/ 157346 h 475461"/>
              <a:gd name="connsiteX101" fmla="*/ 242272 w 648988"/>
              <a:gd name="connsiteY101" fmla="*/ 153097 h 475461"/>
              <a:gd name="connsiteX102" fmla="*/ 241155 w 648988"/>
              <a:gd name="connsiteY102" fmla="*/ 154752 h 475461"/>
              <a:gd name="connsiteX103" fmla="*/ 238093 w 648988"/>
              <a:gd name="connsiteY103" fmla="*/ 169882 h 475461"/>
              <a:gd name="connsiteX104" fmla="*/ 245900 w 648988"/>
              <a:gd name="connsiteY104" fmla="*/ 172439 h 475461"/>
              <a:gd name="connsiteX105" fmla="*/ 247005 w 648988"/>
              <a:gd name="connsiteY105" fmla="*/ 174648 h 475461"/>
              <a:gd name="connsiteX106" fmla="*/ 245532 w 648988"/>
              <a:gd name="connsiteY106" fmla="*/ 175752 h 475461"/>
              <a:gd name="connsiteX107" fmla="*/ 244796 w 648988"/>
              <a:gd name="connsiteY107" fmla="*/ 175752 h 475461"/>
              <a:gd name="connsiteX108" fmla="*/ 237395 w 648988"/>
              <a:gd name="connsiteY108" fmla="*/ 173328 h 475461"/>
              <a:gd name="connsiteX109" fmla="*/ 234155 w 648988"/>
              <a:gd name="connsiteY109" fmla="*/ 189336 h 475461"/>
              <a:gd name="connsiteX110" fmla="*/ 241116 w 648988"/>
              <a:gd name="connsiteY110" fmla="*/ 190844 h 475461"/>
              <a:gd name="connsiteX111" fmla="*/ 242588 w 648988"/>
              <a:gd name="connsiteY111" fmla="*/ 193053 h 475461"/>
              <a:gd name="connsiteX112" fmla="*/ 240748 w 648988"/>
              <a:gd name="connsiteY112" fmla="*/ 194526 h 475461"/>
              <a:gd name="connsiteX113" fmla="*/ 240379 w 648988"/>
              <a:gd name="connsiteY113" fmla="*/ 194526 h 475461"/>
              <a:gd name="connsiteX114" fmla="*/ 233410 w 648988"/>
              <a:gd name="connsiteY114" fmla="*/ 193016 h 475461"/>
              <a:gd name="connsiteX115" fmla="*/ 230055 w 648988"/>
              <a:gd name="connsiteY115" fmla="*/ 209592 h 475461"/>
              <a:gd name="connsiteX116" fmla="*/ 237802 w 648988"/>
              <a:gd name="connsiteY116" fmla="*/ 210354 h 475461"/>
              <a:gd name="connsiteX117" fmla="*/ 239275 w 648988"/>
              <a:gd name="connsiteY117" fmla="*/ 212195 h 475461"/>
              <a:gd name="connsiteX118" fmla="*/ 237434 w 648988"/>
              <a:gd name="connsiteY118" fmla="*/ 213668 h 475461"/>
              <a:gd name="connsiteX119" fmla="*/ 229390 w 648988"/>
              <a:gd name="connsiteY119" fmla="*/ 212877 h 475461"/>
              <a:gd name="connsiteX120" fmla="*/ 226473 w 648988"/>
              <a:gd name="connsiteY120" fmla="*/ 227288 h 475461"/>
              <a:gd name="connsiteX121" fmla="*/ 256208 w 648988"/>
              <a:gd name="connsiteY121" fmla="*/ 227288 h 475461"/>
              <a:gd name="connsiteX122" fmla="*/ 259890 w 648988"/>
              <a:gd name="connsiteY122" fmla="*/ 230969 h 475461"/>
              <a:gd name="connsiteX123" fmla="*/ 255840 w 648988"/>
              <a:gd name="connsiteY123" fmla="*/ 234650 h 475461"/>
              <a:gd name="connsiteX124" fmla="*/ 226324 w 648988"/>
              <a:gd name="connsiteY124" fmla="*/ 234650 h 475461"/>
              <a:gd name="connsiteX125" fmla="*/ 229464 w 648988"/>
              <a:gd name="connsiteY125" fmla="*/ 250159 h 475461"/>
              <a:gd name="connsiteX126" fmla="*/ 237435 w 648988"/>
              <a:gd name="connsiteY126" fmla="*/ 249375 h 475461"/>
              <a:gd name="connsiteX127" fmla="*/ 239275 w 648988"/>
              <a:gd name="connsiteY127" fmla="*/ 250847 h 475461"/>
              <a:gd name="connsiteX128" fmla="*/ 237803 w 648988"/>
              <a:gd name="connsiteY128" fmla="*/ 252688 h 475461"/>
              <a:gd name="connsiteX129" fmla="*/ 230128 w 648988"/>
              <a:gd name="connsiteY129" fmla="*/ 253443 h 475461"/>
              <a:gd name="connsiteX130" fmla="*/ 233339 w 648988"/>
              <a:gd name="connsiteY130" fmla="*/ 269306 h 475461"/>
              <a:gd name="connsiteX131" fmla="*/ 240379 w 648988"/>
              <a:gd name="connsiteY131" fmla="*/ 267781 h 475461"/>
              <a:gd name="connsiteX132" fmla="*/ 242588 w 648988"/>
              <a:gd name="connsiteY132" fmla="*/ 269253 h 475461"/>
              <a:gd name="connsiteX133" fmla="*/ 241115 w 648988"/>
              <a:gd name="connsiteY133" fmla="*/ 271462 h 475461"/>
              <a:gd name="connsiteX134" fmla="*/ 234084 w 648988"/>
              <a:gd name="connsiteY134" fmla="*/ 272985 h 475461"/>
              <a:gd name="connsiteX135" fmla="*/ 237465 w 648988"/>
              <a:gd name="connsiteY135" fmla="*/ 289693 h 475461"/>
              <a:gd name="connsiteX136" fmla="*/ 244797 w 648988"/>
              <a:gd name="connsiteY136" fmla="*/ 287291 h 475461"/>
              <a:gd name="connsiteX137" fmla="*/ 247006 w 648988"/>
              <a:gd name="connsiteY137" fmla="*/ 288395 h 475461"/>
              <a:gd name="connsiteX138" fmla="*/ 245901 w 648988"/>
              <a:gd name="connsiteY138" fmla="*/ 290604 h 475461"/>
              <a:gd name="connsiteX139" fmla="*/ 238163 w 648988"/>
              <a:gd name="connsiteY139" fmla="*/ 293139 h 475461"/>
              <a:gd name="connsiteX140" fmla="*/ 241155 w 648988"/>
              <a:gd name="connsiteY140" fmla="*/ 307923 h 475461"/>
              <a:gd name="connsiteX141" fmla="*/ 242087 w 648988"/>
              <a:gd name="connsiteY141" fmla="*/ 309457 h 475461"/>
              <a:gd name="connsiteX142" fmla="*/ 252159 w 648988"/>
              <a:gd name="connsiteY142" fmla="*/ 304961 h 475461"/>
              <a:gd name="connsiteX143" fmla="*/ 254736 w 648988"/>
              <a:gd name="connsiteY143" fmla="*/ 306065 h 475461"/>
              <a:gd name="connsiteX144" fmla="*/ 253631 w 648988"/>
              <a:gd name="connsiteY144" fmla="*/ 308642 h 475461"/>
              <a:gd name="connsiteX145" fmla="*/ 244160 w 648988"/>
              <a:gd name="connsiteY145" fmla="*/ 312870 h 475461"/>
              <a:gd name="connsiteX146" fmla="*/ 251618 w 648988"/>
              <a:gd name="connsiteY146" fmla="*/ 325150 h 475461"/>
              <a:gd name="connsiteX147" fmla="*/ 276455 w 648988"/>
              <a:gd name="connsiteY147" fmla="*/ 310851 h 475461"/>
              <a:gd name="connsiteX148" fmla="*/ 281608 w 648988"/>
              <a:gd name="connsiteY148" fmla="*/ 312323 h 475461"/>
              <a:gd name="connsiteX149" fmla="*/ 280136 w 648988"/>
              <a:gd name="connsiteY149" fmla="*/ 317477 h 475461"/>
              <a:gd name="connsiteX150" fmla="*/ 255554 w 648988"/>
              <a:gd name="connsiteY150" fmla="*/ 331630 h 475461"/>
              <a:gd name="connsiteX151" fmla="*/ 263321 w 648988"/>
              <a:gd name="connsiteY151" fmla="*/ 344419 h 475461"/>
              <a:gd name="connsiteX152" fmla="*/ 270933 w 648988"/>
              <a:gd name="connsiteY152" fmla="*/ 338827 h 475461"/>
              <a:gd name="connsiteX153" fmla="*/ 273510 w 648988"/>
              <a:gd name="connsiteY153" fmla="*/ 339195 h 475461"/>
              <a:gd name="connsiteX154" fmla="*/ 273142 w 648988"/>
              <a:gd name="connsiteY154" fmla="*/ 341772 h 475461"/>
              <a:gd name="connsiteX155" fmla="*/ 265240 w 648988"/>
              <a:gd name="connsiteY155" fmla="*/ 347578 h 475461"/>
              <a:gd name="connsiteX156" fmla="*/ 270682 w 648988"/>
              <a:gd name="connsiteY156" fmla="*/ 356539 h 475461"/>
              <a:gd name="connsiteX157" fmla="*/ 275102 w 648988"/>
              <a:gd name="connsiteY157" fmla="*/ 360854 h 475461"/>
              <a:gd name="connsiteX158" fmla="*/ 282712 w 648988"/>
              <a:gd name="connsiteY158" fmla="*/ 353920 h 475461"/>
              <a:gd name="connsiteX159" fmla="*/ 285289 w 648988"/>
              <a:gd name="connsiteY159" fmla="*/ 353920 h 475461"/>
              <a:gd name="connsiteX160" fmla="*/ 285289 w 648988"/>
              <a:gd name="connsiteY160" fmla="*/ 356497 h 475461"/>
              <a:gd name="connsiteX161" fmla="*/ 277711 w 648988"/>
              <a:gd name="connsiteY161" fmla="*/ 363402 h 475461"/>
              <a:gd name="connsiteX162" fmla="*/ 290305 w 648988"/>
              <a:gd name="connsiteY162" fmla="*/ 375699 h 475461"/>
              <a:gd name="connsiteX163" fmla="*/ 297069 w 648988"/>
              <a:gd name="connsiteY163" fmla="*/ 368276 h 475461"/>
              <a:gd name="connsiteX164" fmla="*/ 299646 w 648988"/>
              <a:gd name="connsiteY164" fmla="*/ 368276 h 475461"/>
              <a:gd name="connsiteX165" fmla="*/ 299646 w 648988"/>
              <a:gd name="connsiteY165" fmla="*/ 370853 h 475461"/>
              <a:gd name="connsiteX166" fmla="*/ 292911 w 648988"/>
              <a:gd name="connsiteY166" fmla="*/ 378244 h 475461"/>
              <a:gd name="connsiteX167" fmla="*/ 301080 w 648988"/>
              <a:gd name="connsiteY167" fmla="*/ 386221 h 475461"/>
              <a:gd name="connsiteX168" fmla="*/ 305505 w 648988"/>
              <a:gd name="connsiteY168" fmla="*/ 388983 h 475461"/>
              <a:gd name="connsiteX169" fmla="*/ 311793 w 648988"/>
              <a:gd name="connsiteY169" fmla="*/ 380424 h 475461"/>
              <a:gd name="connsiteX170" fmla="*/ 314370 w 648988"/>
              <a:gd name="connsiteY170" fmla="*/ 380056 h 475461"/>
              <a:gd name="connsiteX171" fmla="*/ 314738 w 648988"/>
              <a:gd name="connsiteY171" fmla="*/ 382633 h 475461"/>
              <a:gd name="connsiteX172" fmla="*/ 308636 w 648988"/>
              <a:gd name="connsiteY172" fmla="*/ 390938 h 475461"/>
              <a:gd name="connsiteX173" fmla="*/ 321144 w 648988"/>
              <a:gd name="connsiteY173" fmla="*/ 398748 h 475461"/>
              <a:gd name="connsiteX174" fmla="*/ 335721 w 648988"/>
              <a:gd name="connsiteY174" fmla="*/ 373430 h 475461"/>
              <a:gd name="connsiteX175" fmla="*/ 340875 w 648988"/>
              <a:gd name="connsiteY175" fmla="*/ 371958 h 475461"/>
              <a:gd name="connsiteX176" fmla="*/ 342347 w 648988"/>
              <a:gd name="connsiteY176" fmla="*/ 377111 h 475461"/>
              <a:gd name="connsiteX177" fmla="*/ 327577 w 648988"/>
              <a:gd name="connsiteY177" fmla="*/ 402765 h 475461"/>
              <a:gd name="connsiteX178" fmla="*/ 337289 w 648988"/>
              <a:gd name="connsiteY178" fmla="*/ 408829 h 475461"/>
              <a:gd name="connsiteX179" fmla="*/ 340915 w 648988"/>
              <a:gd name="connsiteY179" fmla="*/ 410106 h 475461"/>
              <a:gd name="connsiteX180" fmla="*/ 345292 w 648988"/>
              <a:gd name="connsiteY180" fmla="*/ 400302 h 475461"/>
              <a:gd name="connsiteX181" fmla="*/ 347869 w 648988"/>
              <a:gd name="connsiteY181" fmla="*/ 399198 h 475461"/>
              <a:gd name="connsiteX182" fmla="*/ 348973 w 648988"/>
              <a:gd name="connsiteY182" fmla="*/ 401775 h 475461"/>
              <a:gd name="connsiteX183" fmla="*/ 344664 w 648988"/>
              <a:gd name="connsiteY183" fmla="*/ 411426 h 475461"/>
              <a:gd name="connsiteX184" fmla="*/ 360295 w 648988"/>
              <a:gd name="connsiteY184" fmla="*/ 416931 h 475461"/>
              <a:gd name="connsiteX185" fmla="*/ 363330 w 648988"/>
              <a:gd name="connsiteY185" fmla="*/ 407665 h 475461"/>
              <a:gd name="connsiteX186" fmla="*/ 365539 w 648988"/>
              <a:gd name="connsiteY186" fmla="*/ 406561 h 475461"/>
              <a:gd name="connsiteX187" fmla="*/ 366643 w 648988"/>
              <a:gd name="connsiteY187" fmla="*/ 408770 h 475461"/>
              <a:gd name="connsiteX188" fmla="*/ 363589 w 648988"/>
              <a:gd name="connsiteY188" fmla="*/ 418091 h 475461"/>
              <a:gd name="connsiteX189" fmla="*/ 378173 w 648988"/>
              <a:gd name="connsiteY189" fmla="*/ 423227 h 475461"/>
              <a:gd name="connsiteX190" fmla="*/ 379730 w 648988"/>
              <a:gd name="connsiteY190" fmla="*/ 423404 h 475461"/>
              <a:gd name="connsiteX191" fmla="*/ 382104 w 648988"/>
              <a:gd name="connsiteY191" fmla="*/ 412450 h 475461"/>
              <a:gd name="connsiteX192" fmla="*/ 384312 w 648988"/>
              <a:gd name="connsiteY192" fmla="*/ 410978 h 475461"/>
              <a:gd name="connsiteX193" fmla="*/ 385785 w 648988"/>
              <a:gd name="connsiteY193" fmla="*/ 413187 h 475461"/>
              <a:gd name="connsiteX194" fmla="*/ 383479 w 648988"/>
              <a:gd name="connsiteY194" fmla="*/ 423830 h 475461"/>
              <a:gd name="connsiteX195" fmla="*/ 400229 w 648988"/>
              <a:gd name="connsiteY195" fmla="*/ 425735 h 475461"/>
              <a:gd name="connsiteX196" fmla="*/ 401246 w 648988"/>
              <a:gd name="connsiteY196" fmla="*/ 415395 h 475461"/>
              <a:gd name="connsiteX197" fmla="*/ 403086 w 648988"/>
              <a:gd name="connsiteY197" fmla="*/ 413923 h 475461"/>
              <a:gd name="connsiteX198" fmla="*/ 404559 w 648988"/>
              <a:gd name="connsiteY198" fmla="*/ 415763 h 475461"/>
              <a:gd name="connsiteX199" fmla="*/ 403541 w 648988"/>
              <a:gd name="connsiteY199" fmla="*/ 426112 h 475461"/>
              <a:gd name="connsiteX200" fmla="*/ 418547 w 648988"/>
              <a:gd name="connsiteY200" fmla="*/ 427819 h 475461"/>
              <a:gd name="connsiteX201" fmla="*/ 418547 w 648988"/>
              <a:gd name="connsiteY201" fmla="*/ 397726 h 475461"/>
              <a:gd name="connsiteX202" fmla="*/ 422228 w 648988"/>
              <a:gd name="connsiteY202" fmla="*/ 394045 h 475461"/>
              <a:gd name="connsiteX203" fmla="*/ 425909 w 648988"/>
              <a:gd name="connsiteY203" fmla="*/ 397726 h 475461"/>
              <a:gd name="connsiteX204" fmla="*/ 425909 w 648988"/>
              <a:gd name="connsiteY204" fmla="*/ 427944 h 475461"/>
              <a:gd name="connsiteX205" fmla="*/ 441255 w 648988"/>
              <a:gd name="connsiteY205" fmla="*/ 426392 h 475461"/>
              <a:gd name="connsiteX206" fmla="*/ 440266 w 648988"/>
              <a:gd name="connsiteY206" fmla="*/ 416500 h 475461"/>
              <a:gd name="connsiteX207" fmla="*/ 441738 w 648988"/>
              <a:gd name="connsiteY207" fmla="*/ 414659 h 475461"/>
              <a:gd name="connsiteX208" fmla="*/ 443579 w 648988"/>
              <a:gd name="connsiteY208" fmla="*/ 416131 h 475461"/>
              <a:gd name="connsiteX209" fmla="*/ 444572 w 648988"/>
              <a:gd name="connsiteY209" fmla="*/ 426057 h 475461"/>
              <a:gd name="connsiteX210" fmla="*/ 461419 w 648988"/>
              <a:gd name="connsiteY210" fmla="*/ 424353 h 475461"/>
              <a:gd name="connsiteX211" fmla="*/ 459040 w 648988"/>
              <a:gd name="connsiteY211" fmla="*/ 413554 h 475461"/>
              <a:gd name="connsiteX212" fmla="*/ 460512 w 648988"/>
              <a:gd name="connsiteY212" fmla="*/ 411346 h 475461"/>
              <a:gd name="connsiteX213" fmla="*/ 462721 w 648988"/>
              <a:gd name="connsiteY213" fmla="*/ 412818 h 475461"/>
              <a:gd name="connsiteX214" fmla="*/ 465020 w 648988"/>
              <a:gd name="connsiteY214" fmla="*/ 423253 h 475461"/>
              <a:gd name="connsiteX215" fmla="*/ 480619 w 648988"/>
              <a:gd name="connsiteY215" fmla="*/ 417552 h 475461"/>
              <a:gd name="connsiteX216" fmla="*/ 477814 w 648988"/>
              <a:gd name="connsiteY216" fmla="*/ 409138 h 475461"/>
              <a:gd name="connsiteX217" fmla="*/ 478918 w 648988"/>
              <a:gd name="connsiteY217" fmla="*/ 406929 h 475461"/>
              <a:gd name="connsiteX218" fmla="*/ 481127 w 648988"/>
              <a:gd name="connsiteY218" fmla="*/ 408033 h 475461"/>
              <a:gd name="connsiteX219" fmla="*/ 483900 w 648988"/>
              <a:gd name="connsiteY219" fmla="*/ 416352 h 475461"/>
              <a:gd name="connsiteX220" fmla="*/ 500003 w 648988"/>
              <a:gd name="connsiteY220" fmla="*/ 410466 h 475461"/>
              <a:gd name="connsiteX221" fmla="*/ 496220 w 648988"/>
              <a:gd name="connsiteY221" fmla="*/ 402143 h 475461"/>
              <a:gd name="connsiteX222" fmla="*/ 497324 w 648988"/>
              <a:gd name="connsiteY222" fmla="*/ 399566 h 475461"/>
              <a:gd name="connsiteX223" fmla="*/ 499901 w 648988"/>
              <a:gd name="connsiteY223" fmla="*/ 400670 h 475461"/>
              <a:gd name="connsiteX224" fmla="*/ 503734 w 648988"/>
              <a:gd name="connsiteY224" fmla="*/ 409102 h 475461"/>
              <a:gd name="connsiteX225" fmla="*/ 516394 w 648988"/>
              <a:gd name="connsiteY225" fmla="*/ 404474 h 475461"/>
              <a:gd name="connsiteX226" fmla="*/ 517679 w 648988"/>
              <a:gd name="connsiteY226" fmla="*/ 403513 h 475461"/>
              <a:gd name="connsiteX227" fmla="*/ 502478 w 648988"/>
              <a:gd name="connsiteY227" fmla="*/ 377111 h 475461"/>
              <a:gd name="connsiteX228" fmla="*/ 503950 w 648988"/>
              <a:gd name="connsiteY228" fmla="*/ 371958 h 475461"/>
              <a:gd name="connsiteX229" fmla="*/ 509104 w 648988"/>
              <a:gd name="connsiteY229" fmla="*/ 373430 h 475461"/>
              <a:gd name="connsiteX230" fmla="*/ 523793 w 648988"/>
              <a:gd name="connsiteY230" fmla="*/ 398942 h 475461"/>
              <a:gd name="connsiteX231" fmla="*/ 535414 w 648988"/>
              <a:gd name="connsiteY231" fmla="*/ 390253 h 475461"/>
              <a:gd name="connsiteX232" fmla="*/ 530086 w 648988"/>
              <a:gd name="connsiteY232" fmla="*/ 383001 h 475461"/>
              <a:gd name="connsiteX233" fmla="*/ 530454 w 648988"/>
              <a:gd name="connsiteY233" fmla="*/ 380424 h 475461"/>
              <a:gd name="connsiteX234" fmla="*/ 533031 w 648988"/>
              <a:gd name="connsiteY234" fmla="*/ 380792 h 475461"/>
              <a:gd name="connsiteX235" fmla="*/ 538362 w 648988"/>
              <a:gd name="connsiteY235" fmla="*/ 388048 h 475461"/>
              <a:gd name="connsiteX236" fmla="*/ 552057 w 648988"/>
              <a:gd name="connsiteY236" fmla="*/ 377809 h 475461"/>
              <a:gd name="connsiteX237" fmla="*/ 545547 w 648988"/>
              <a:gd name="connsiteY237" fmla="*/ 370485 h 475461"/>
              <a:gd name="connsiteX238" fmla="*/ 545547 w 648988"/>
              <a:gd name="connsiteY238" fmla="*/ 367908 h 475461"/>
              <a:gd name="connsiteX239" fmla="*/ 548124 w 648988"/>
              <a:gd name="connsiteY239" fmla="*/ 367908 h 475461"/>
              <a:gd name="connsiteX240" fmla="*/ 554981 w 648988"/>
              <a:gd name="connsiteY240" fmla="*/ 375622 h 475461"/>
              <a:gd name="connsiteX241" fmla="*/ 561790 w 648988"/>
              <a:gd name="connsiteY241" fmla="*/ 370531 h 475461"/>
              <a:gd name="connsiteX242" fmla="*/ 566554 w 648988"/>
              <a:gd name="connsiteY242" fmla="*/ 363471 h 475461"/>
              <a:gd name="connsiteX243" fmla="*/ 559536 w 648988"/>
              <a:gd name="connsiteY243" fmla="*/ 357233 h 475461"/>
              <a:gd name="connsiteX244" fmla="*/ 559536 w 648988"/>
              <a:gd name="connsiteY244" fmla="*/ 354656 h 475461"/>
              <a:gd name="connsiteX245" fmla="*/ 562113 w 648988"/>
              <a:gd name="connsiteY245" fmla="*/ 354656 h 475461"/>
              <a:gd name="connsiteX246" fmla="*/ 568607 w 648988"/>
              <a:gd name="connsiteY246" fmla="*/ 360429 h 475461"/>
              <a:gd name="connsiteX247" fmla="*/ 578043 w 648988"/>
              <a:gd name="connsiteY247" fmla="*/ 346445 h 475461"/>
              <a:gd name="connsiteX248" fmla="*/ 571683 w 648988"/>
              <a:gd name="connsiteY248" fmla="*/ 341772 h 475461"/>
              <a:gd name="connsiteX249" fmla="*/ 571315 w 648988"/>
              <a:gd name="connsiteY249" fmla="*/ 339195 h 475461"/>
              <a:gd name="connsiteX250" fmla="*/ 573892 w 648988"/>
              <a:gd name="connsiteY250" fmla="*/ 338827 h 475461"/>
              <a:gd name="connsiteX251" fmla="*/ 580104 w 648988"/>
              <a:gd name="connsiteY251" fmla="*/ 343391 h 475461"/>
              <a:gd name="connsiteX252" fmla="*/ 588384 w 648988"/>
              <a:gd name="connsiteY252" fmla="*/ 331120 h 475461"/>
              <a:gd name="connsiteX253" fmla="*/ 564689 w 648988"/>
              <a:gd name="connsiteY253" fmla="*/ 317477 h 475461"/>
              <a:gd name="connsiteX254" fmla="*/ 563217 w 648988"/>
              <a:gd name="connsiteY254" fmla="*/ 312323 h 475461"/>
              <a:gd name="connsiteX255" fmla="*/ 568370 w 648988"/>
              <a:gd name="connsiteY255" fmla="*/ 310850 h 475461"/>
              <a:gd name="connsiteX256" fmla="*/ 592635 w 648988"/>
              <a:gd name="connsiteY256" fmla="*/ 324821 h 475461"/>
              <a:gd name="connsiteX257" fmla="*/ 600824 w 648988"/>
              <a:gd name="connsiteY257" fmla="*/ 312685 h 475461"/>
              <a:gd name="connsiteX258" fmla="*/ 591929 w 648988"/>
              <a:gd name="connsiteY258" fmla="*/ 308642 h 475461"/>
              <a:gd name="connsiteX259" fmla="*/ 590825 w 648988"/>
              <a:gd name="connsiteY259" fmla="*/ 306065 h 475461"/>
              <a:gd name="connsiteX260" fmla="*/ 593402 w 648988"/>
              <a:gd name="connsiteY260" fmla="*/ 304961 h 475461"/>
              <a:gd name="connsiteX261" fmla="*/ 603070 w 648988"/>
              <a:gd name="connsiteY261" fmla="*/ 309356 h 475461"/>
              <a:gd name="connsiteX262" fmla="*/ 604037 w 648988"/>
              <a:gd name="connsiteY262" fmla="*/ 307923 h 475461"/>
              <a:gd name="connsiteX263" fmla="*/ 606998 w 648988"/>
              <a:gd name="connsiteY263" fmla="*/ 293295 h 475461"/>
              <a:gd name="connsiteX264" fmla="*/ 598924 w 648988"/>
              <a:gd name="connsiteY264" fmla="*/ 290604 h 475461"/>
              <a:gd name="connsiteX265" fmla="*/ 597820 w 648988"/>
              <a:gd name="connsiteY265" fmla="*/ 288395 h 475461"/>
              <a:gd name="connsiteX266" fmla="*/ 600029 w 648988"/>
              <a:gd name="connsiteY266" fmla="*/ 287291 h 475461"/>
              <a:gd name="connsiteX267" fmla="*/ 607696 w 648988"/>
              <a:gd name="connsiteY267" fmla="*/ 289847 h 475461"/>
              <a:gd name="connsiteX268" fmla="*/ 611104 w 648988"/>
              <a:gd name="connsiteY268" fmla="*/ 273010 h 475461"/>
              <a:gd name="connsiteX269" fmla="*/ 604077 w 648988"/>
              <a:gd name="connsiteY269" fmla="*/ 271462 h 475461"/>
              <a:gd name="connsiteX270" fmla="*/ 602605 w 648988"/>
              <a:gd name="connsiteY270" fmla="*/ 269253 h 475461"/>
              <a:gd name="connsiteX271" fmla="*/ 604814 w 648988"/>
              <a:gd name="connsiteY271" fmla="*/ 267781 h 475461"/>
              <a:gd name="connsiteX272" fmla="*/ 611848 w 648988"/>
              <a:gd name="connsiteY272" fmla="*/ 269331 h 475461"/>
              <a:gd name="connsiteX273" fmla="*/ 615064 w 648988"/>
              <a:gd name="connsiteY273" fmla="*/ 253442 h 475461"/>
              <a:gd name="connsiteX274" fmla="*/ 607391 w 648988"/>
              <a:gd name="connsiteY274" fmla="*/ 252688 h 475461"/>
              <a:gd name="connsiteX275" fmla="*/ 605919 w 648988"/>
              <a:gd name="connsiteY275" fmla="*/ 250847 h 475461"/>
              <a:gd name="connsiteX276" fmla="*/ 607759 w 648988"/>
              <a:gd name="connsiteY276" fmla="*/ 249375 h 475461"/>
              <a:gd name="connsiteX277" fmla="*/ 615726 w 648988"/>
              <a:gd name="connsiteY277" fmla="*/ 250171 h 475461"/>
              <a:gd name="connsiteX278" fmla="*/ 618868 w 648988"/>
              <a:gd name="connsiteY278" fmla="*/ 234650 h 475461"/>
              <a:gd name="connsiteX279" fmla="*/ 588985 w 648988"/>
              <a:gd name="connsiteY279" fmla="*/ 234650 h 475461"/>
              <a:gd name="connsiteX280" fmla="*/ 585304 w 648988"/>
              <a:gd name="connsiteY280" fmla="*/ 230969 h 475461"/>
              <a:gd name="connsiteX281" fmla="*/ 588985 w 648988"/>
              <a:gd name="connsiteY281" fmla="*/ 227288 h 475461"/>
              <a:gd name="connsiteX282" fmla="*/ 618708 w 648988"/>
              <a:gd name="connsiteY282" fmla="*/ 227288 h 475461"/>
              <a:gd name="connsiteX283" fmla="*/ 615750 w 648988"/>
              <a:gd name="connsiteY283" fmla="*/ 212869 h 475461"/>
              <a:gd name="connsiteX284" fmla="*/ 607759 w 648988"/>
              <a:gd name="connsiteY284" fmla="*/ 213668 h 475461"/>
              <a:gd name="connsiteX285" fmla="*/ 605918 w 648988"/>
              <a:gd name="connsiteY285" fmla="*/ 212195 h 475461"/>
              <a:gd name="connsiteX286" fmla="*/ 607390 w 648988"/>
              <a:gd name="connsiteY286" fmla="*/ 210355 h 475461"/>
              <a:gd name="connsiteX287" fmla="*/ 615077 w 648988"/>
              <a:gd name="connsiteY287" fmla="*/ 209586 h 475461"/>
              <a:gd name="connsiteX288" fmla="*/ 611678 w 648988"/>
              <a:gd name="connsiteY288" fmla="*/ 193013 h 475461"/>
              <a:gd name="connsiteX289" fmla="*/ 604813 w 648988"/>
              <a:gd name="connsiteY289" fmla="*/ 194525 h 475461"/>
              <a:gd name="connsiteX290" fmla="*/ 604445 w 648988"/>
              <a:gd name="connsiteY290" fmla="*/ 194525 h 475461"/>
              <a:gd name="connsiteX291" fmla="*/ 602605 w 648988"/>
              <a:gd name="connsiteY291" fmla="*/ 193053 h 475461"/>
              <a:gd name="connsiteX292" fmla="*/ 604077 w 648988"/>
              <a:gd name="connsiteY292" fmla="*/ 190844 h 475461"/>
              <a:gd name="connsiteX293" fmla="*/ 610923 w 648988"/>
              <a:gd name="connsiteY293" fmla="*/ 189336 h 475461"/>
              <a:gd name="connsiteX294" fmla="*/ 607548 w 648988"/>
              <a:gd name="connsiteY294" fmla="*/ 172878 h 475461"/>
              <a:gd name="connsiteX295" fmla="*/ 600029 w 648988"/>
              <a:gd name="connsiteY295" fmla="*/ 175384 h 475461"/>
              <a:gd name="connsiteX296" fmla="*/ 599660 w 648988"/>
              <a:gd name="connsiteY296" fmla="*/ 175384 h 475461"/>
              <a:gd name="connsiteX297" fmla="*/ 597820 w 648988"/>
              <a:gd name="connsiteY297" fmla="*/ 174280 h 475461"/>
              <a:gd name="connsiteX298" fmla="*/ 598924 w 648988"/>
              <a:gd name="connsiteY298" fmla="*/ 172071 h 475461"/>
              <a:gd name="connsiteX299" fmla="*/ 606841 w 648988"/>
              <a:gd name="connsiteY299" fmla="*/ 169432 h 475461"/>
              <a:gd name="connsiteX300" fmla="*/ 603830 w 648988"/>
              <a:gd name="connsiteY300" fmla="*/ 154752 h 475461"/>
              <a:gd name="connsiteX301" fmla="*/ 602807 w 648988"/>
              <a:gd name="connsiteY301" fmla="*/ 153071 h 475461"/>
              <a:gd name="connsiteX302" fmla="*/ 593402 w 648988"/>
              <a:gd name="connsiteY302" fmla="*/ 157346 h 475461"/>
              <a:gd name="connsiteX303" fmla="*/ 592666 w 648988"/>
              <a:gd name="connsiteY303" fmla="*/ 157346 h 475461"/>
              <a:gd name="connsiteX304" fmla="*/ 590825 w 648988"/>
              <a:gd name="connsiteY304" fmla="*/ 156242 h 475461"/>
              <a:gd name="connsiteX305" fmla="*/ 591929 w 648988"/>
              <a:gd name="connsiteY305" fmla="*/ 153665 h 475461"/>
              <a:gd name="connsiteX306" fmla="*/ 600733 w 648988"/>
              <a:gd name="connsiteY306" fmla="*/ 149663 h 475461"/>
              <a:gd name="connsiteX307" fmla="*/ 592977 w 648988"/>
              <a:gd name="connsiteY307" fmla="*/ 136922 h 475461"/>
              <a:gd name="connsiteX308" fmla="*/ 568370 w 648988"/>
              <a:gd name="connsiteY308" fmla="*/ 151089 h 475461"/>
              <a:gd name="connsiteX309" fmla="*/ 566530 w 648988"/>
              <a:gd name="connsiteY309" fmla="*/ 151457 h 475461"/>
              <a:gd name="connsiteX310" fmla="*/ 563217 w 648988"/>
              <a:gd name="connsiteY310" fmla="*/ 149616 h 475461"/>
              <a:gd name="connsiteX311" fmla="*/ 564689 w 648988"/>
              <a:gd name="connsiteY311" fmla="*/ 144462 h 475461"/>
              <a:gd name="connsiteX312" fmla="*/ 589035 w 648988"/>
              <a:gd name="connsiteY312" fmla="*/ 130445 h 475461"/>
              <a:gd name="connsiteX313" fmla="*/ 581446 w 648988"/>
              <a:gd name="connsiteY313" fmla="*/ 117978 h 475461"/>
              <a:gd name="connsiteX314" fmla="*/ 574260 w 648988"/>
              <a:gd name="connsiteY314" fmla="*/ 123111 h 475461"/>
              <a:gd name="connsiteX315" fmla="*/ 573156 w 648988"/>
              <a:gd name="connsiteY315" fmla="*/ 123479 h 475461"/>
              <a:gd name="connsiteX316" fmla="*/ 571683 w 648988"/>
              <a:gd name="connsiteY316" fmla="*/ 122743 h 475461"/>
              <a:gd name="connsiteX317" fmla="*/ 572051 w 648988"/>
              <a:gd name="connsiteY317" fmla="*/ 120166 h 475461"/>
              <a:gd name="connsiteX318" fmla="*/ 579527 w 648988"/>
              <a:gd name="connsiteY318" fmla="*/ 114826 h 475461"/>
              <a:gd name="connsiteX319" fmla="*/ 574238 w 648988"/>
              <a:gd name="connsiteY319" fmla="*/ 106136 h 475461"/>
              <a:gd name="connsiteX320" fmla="*/ 569272 w 648988"/>
              <a:gd name="connsiteY320" fmla="*/ 101287 h 475461"/>
              <a:gd name="connsiteX321" fmla="*/ 562113 w 648988"/>
              <a:gd name="connsiteY321" fmla="*/ 107651 h 475461"/>
              <a:gd name="connsiteX322" fmla="*/ 561009 w 648988"/>
              <a:gd name="connsiteY322" fmla="*/ 108387 h 475461"/>
              <a:gd name="connsiteX323" fmla="*/ 559536 w 648988"/>
              <a:gd name="connsiteY323" fmla="*/ 107651 h 475461"/>
              <a:gd name="connsiteX324" fmla="*/ 559536 w 648988"/>
              <a:gd name="connsiteY324" fmla="*/ 105074 h 475461"/>
              <a:gd name="connsiteX325" fmla="*/ 566663 w 648988"/>
              <a:gd name="connsiteY325" fmla="*/ 98739 h 475461"/>
              <a:gd name="connsiteX326" fmla="*/ 554870 w 648988"/>
              <a:gd name="connsiteY326" fmla="*/ 87223 h 475461"/>
              <a:gd name="connsiteX327" fmla="*/ 548492 w 648988"/>
              <a:gd name="connsiteY327" fmla="*/ 94398 h 475461"/>
              <a:gd name="connsiteX328" fmla="*/ 547020 w 648988"/>
              <a:gd name="connsiteY328" fmla="*/ 94766 h 475461"/>
              <a:gd name="connsiteX329" fmla="*/ 545915 w 648988"/>
              <a:gd name="connsiteY329" fmla="*/ 94398 h 475461"/>
              <a:gd name="connsiteX330" fmla="*/ 545915 w 648988"/>
              <a:gd name="connsiteY330" fmla="*/ 91821 h 475461"/>
              <a:gd name="connsiteX331" fmla="*/ 552265 w 648988"/>
              <a:gd name="connsiteY331" fmla="*/ 84678 h 475461"/>
              <a:gd name="connsiteX332" fmla="*/ 543843 w 648988"/>
              <a:gd name="connsiteY332" fmla="*/ 76454 h 475461"/>
              <a:gd name="connsiteX333" fmla="*/ 539234 w 648988"/>
              <a:gd name="connsiteY333" fmla="*/ 73572 h 475461"/>
              <a:gd name="connsiteX334" fmla="*/ 533399 w 648988"/>
              <a:gd name="connsiteY334" fmla="*/ 81514 h 475461"/>
              <a:gd name="connsiteX335" fmla="*/ 531927 w 648988"/>
              <a:gd name="connsiteY335" fmla="*/ 82250 h 475461"/>
              <a:gd name="connsiteX336" fmla="*/ 530822 w 648988"/>
              <a:gd name="connsiteY336" fmla="*/ 81882 h 475461"/>
              <a:gd name="connsiteX337" fmla="*/ 530454 w 648988"/>
              <a:gd name="connsiteY337" fmla="*/ 79305 h 475461"/>
              <a:gd name="connsiteX338" fmla="*/ 536103 w 648988"/>
              <a:gd name="connsiteY338" fmla="*/ 71616 h 475461"/>
              <a:gd name="connsiteX339" fmla="*/ 523287 w 648988"/>
              <a:gd name="connsiteY339" fmla="*/ 63603 h 475461"/>
              <a:gd name="connsiteX340" fmla="*/ 508736 w 648988"/>
              <a:gd name="connsiteY340" fmla="*/ 88877 h 475461"/>
              <a:gd name="connsiteX341" fmla="*/ 505423 w 648988"/>
              <a:gd name="connsiteY341" fmla="*/ 90717 h 475461"/>
              <a:gd name="connsiteX342" fmla="*/ 503582 w 648988"/>
              <a:gd name="connsiteY342" fmla="*/ 90349 h 475461"/>
              <a:gd name="connsiteX343" fmla="*/ 502109 w 648988"/>
              <a:gd name="connsiteY343" fmla="*/ 85195 h 475461"/>
              <a:gd name="connsiteX344" fmla="*/ 516856 w 648988"/>
              <a:gd name="connsiteY344" fmla="*/ 59583 h 475461"/>
              <a:gd name="connsiteX345" fmla="*/ 507680 w 648988"/>
              <a:gd name="connsiteY345" fmla="*/ 53846 h 475461"/>
              <a:gd name="connsiteX346" fmla="*/ 504172 w 648988"/>
              <a:gd name="connsiteY346" fmla="*/ 52608 h 475461"/>
              <a:gd name="connsiteX347" fmla="*/ 499901 w 648988"/>
              <a:gd name="connsiteY347" fmla="*/ 62004 h 475461"/>
              <a:gd name="connsiteX348" fmla="*/ 498061 w 648988"/>
              <a:gd name="connsiteY348" fmla="*/ 63109 h 475461"/>
              <a:gd name="connsiteX349" fmla="*/ 497324 w 648988"/>
              <a:gd name="connsiteY349" fmla="*/ 63109 h 475461"/>
              <a:gd name="connsiteX350" fmla="*/ 496220 w 648988"/>
              <a:gd name="connsiteY350" fmla="*/ 60532 h 475461"/>
              <a:gd name="connsiteX351" fmla="*/ 500423 w 648988"/>
              <a:gd name="connsiteY351" fmla="*/ 51284 h 475461"/>
              <a:gd name="connsiteX352" fmla="*/ 484599 w 648988"/>
              <a:gd name="connsiteY352" fmla="*/ 45699 h 475461"/>
              <a:gd name="connsiteX353" fmla="*/ 481495 w 648988"/>
              <a:gd name="connsiteY353" fmla="*/ 55010 h 475461"/>
              <a:gd name="connsiteX354" fmla="*/ 480023 w 648988"/>
              <a:gd name="connsiteY354" fmla="*/ 56115 h 475461"/>
              <a:gd name="connsiteX355" fmla="*/ 479286 w 648988"/>
              <a:gd name="connsiteY355" fmla="*/ 56115 h 475461"/>
              <a:gd name="connsiteX356" fmla="*/ 478182 w 648988"/>
              <a:gd name="connsiteY356" fmla="*/ 53906 h 475461"/>
              <a:gd name="connsiteX357" fmla="*/ 481305 w 648988"/>
              <a:gd name="connsiteY357" fmla="*/ 44537 h 475461"/>
              <a:gd name="connsiteX358" fmla="*/ 466885 w 648988"/>
              <a:gd name="connsiteY358" fmla="*/ 39447 h 475461"/>
              <a:gd name="connsiteX359" fmla="*/ 465341 w 648988"/>
              <a:gd name="connsiteY359" fmla="*/ 39271 h 475461"/>
              <a:gd name="connsiteX360" fmla="*/ 463089 w 648988"/>
              <a:gd name="connsiteY360" fmla="*/ 49489 h 475461"/>
              <a:gd name="connsiteX361" fmla="*/ 461249 w 648988"/>
              <a:gd name="connsiteY361" fmla="*/ 50961 h 475461"/>
              <a:gd name="connsiteX362" fmla="*/ 460880 w 648988"/>
              <a:gd name="connsiteY362" fmla="*/ 50961 h 475461"/>
              <a:gd name="connsiteX363" fmla="*/ 459408 w 648988"/>
              <a:gd name="connsiteY363" fmla="*/ 48752 h 475461"/>
              <a:gd name="connsiteX364" fmla="*/ 461591 w 648988"/>
              <a:gd name="connsiteY364" fmla="*/ 38843 h 475461"/>
              <a:gd name="connsiteX365" fmla="*/ 444507 w 648988"/>
              <a:gd name="connsiteY365" fmla="*/ 36895 h 475461"/>
              <a:gd name="connsiteX366" fmla="*/ 443579 w 648988"/>
              <a:gd name="connsiteY366" fmla="*/ 46175 h 475461"/>
              <a:gd name="connsiteX367" fmla="*/ 442107 w 648988"/>
              <a:gd name="connsiteY367" fmla="*/ 48016 h 475461"/>
              <a:gd name="connsiteX368" fmla="*/ 440266 w 648988"/>
              <a:gd name="connsiteY368" fmla="*/ 45807 h 475461"/>
              <a:gd name="connsiteX369" fmla="*/ 441195 w 648988"/>
              <a:gd name="connsiteY369" fmla="*/ 36517 h 475461"/>
              <a:gd name="connsiteX370" fmla="*/ 387333 w 648988"/>
              <a:gd name="connsiteY370" fmla="*/ 0 h 475461"/>
              <a:gd name="connsiteX371" fmla="*/ 447823 w 648988"/>
              <a:gd name="connsiteY371" fmla="*/ 7131 h 475461"/>
              <a:gd name="connsiteX372" fmla="*/ 468153 w 648988"/>
              <a:gd name="connsiteY372" fmla="*/ 9188 h 475461"/>
              <a:gd name="connsiteX373" fmla="*/ 648988 w 648988"/>
              <a:gd name="connsiteY373" fmla="*/ 230969 h 475461"/>
              <a:gd name="connsiteX374" fmla="*/ 548971 w 648988"/>
              <a:gd name="connsiteY374" fmla="*/ 418633 h 475461"/>
              <a:gd name="connsiteX375" fmla="*/ 514303 w 648988"/>
              <a:gd name="connsiteY375" fmla="*/ 437501 h 475461"/>
              <a:gd name="connsiteX376" fmla="*/ 516099 w 648988"/>
              <a:gd name="connsiteY376" fmla="*/ 437114 h 475461"/>
              <a:gd name="connsiteX377" fmla="*/ 512120 w 648988"/>
              <a:gd name="connsiteY377" fmla="*/ 438690 h 475461"/>
              <a:gd name="connsiteX378" fmla="*/ 510565 w 648988"/>
              <a:gd name="connsiteY378" fmla="*/ 439536 h 475461"/>
              <a:gd name="connsiteX379" fmla="*/ 507836 w 648988"/>
              <a:gd name="connsiteY379" fmla="*/ 440386 h 475461"/>
              <a:gd name="connsiteX380" fmla="*/ 456125 w 648988"/>
              <a:gd name="connsiteY380" fmla="*/ 460863 h 475461"/>
              <a:gd name="connsiteX381" fmla="*/ 205409 w 648988"/>
              <a:gd name="connsiteY381" fmla="*/ 436378 h 475461"/>
              <a:gd name="connsiteX382" fmla="*/ 272406 w 648988"/>
              <a:gd name="connsiteY382" fmla="*/ 429384 h 475461"/>
              <a:gd name="connsiteX383" fmla="*/ 249583 w 648988"/>
              <a:gd name="connsiteY383" fmla="*/ 403616 h 475461"/>
              <a:gd name="connsiteX384" fmla="*/ 114484 w 648988"/>
              <a:gd name="connsiteY384" fmla="*/ 305329 h 475461"/>
              <a:gd name="connsiteX385" fmla="*/ 0 w 648988"/>
              <a:gd name="connsiteY385" fmla="*/ 180538 h 475461"/>
              <a:gd name="connsiteX386" fmla="*/ 144670 w 648988"/>
              <a:gd name="connsiteY386" fmla="*/ 155506 h 475461"/>
              <a:gd name="connsiteX387" fmla="*/ 198414 w 648988"/>
              <a:gd name="connsiteY387" fmla="*/ 160659 h 475461"/>
              <a:gd name="connsiteX388" fmla="*/ 76568 w 648988"/>
              <a:gd name="connsiteY388" fmla="*/ 108755 h 475461"/>
              <a:gd name="connsiteX389" fmla="*/ 263203 w 648988"/>
              <a:gd name="connsiteY389" fmla="*/ 53538 h 475461"/>
              <a:gd name="connsiteX390" fmla="*/ 269829 w 648988"/>
              <a:gd name="connsiteY390" fmla="*/ 36236 h 475461"/>
              <a:gd name="connsiteX391" fmla="*/ 236330 w 648988"/>
              <a:gd name="connsiteY391" fmla="*/ 6419 h 475461"/>
              <a:gd name="connsiteX392" fmla="*/ 387333 w 648988"/>
              <a:gd name="connsiteY392" fmla="*/ 0 h 47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</a:cxnLst>
            <a:rect l="l" t="t" r="r" b="b"/>
            <a:pathLst>
              <a:path w="648988" h="475461">
                <a:moveTo>
                  <a:pt x="420756" y="86668"/>
                </a:moveTo>
                <a:cubicBezTo>
                  <a:pt x="420756" y="82987"/>
                  <a:pt x="423701" y="82987"/>
                  <a:pt x="424069" y="86668"/>
                </a:cubicBezTo>
                <a:lnTo>
                  <a:pt x="429591" y="205201"/>
                </a:lnTo>
                <a:lnTo>
                  <a:pt x="429308" y="217000"/>
                </a:lnTo>
                <a:lnTo>
                  <a:pt x="524933" y="115749"/>
                </a:lnTo>
                <a:cubicBezTo>
                  <a:pt x="525669" y="115013"/>
                  <a:pt x="526406" y="115013"/>
                  <a:pt x="527142" y="115749"/>
                </a:cubicBezTo>
                <a:lnTo>
                  <a:pt x="527510" y="115749"/>
                </a:lnTo>
                <a:cubicBezTo>
                  <a:pt x="528246" y="116485"/>
                  <a:pt x="528246" y="117222"/>
                  <a:pt x="527510" y="117958"/>
                </a:cubicBezTo>
                <a:lnTo>
                  <a:pt x="430946" y="220461"/>
                </a:lnTo>
                <a:lnTo>
                  <a:pt x="446892" y="221031"/>
                </a:lnTo>
                <a:lnTo>
                  <a:pt x="474133" y="227657"/>
                </a:lnTo>
                <a:cubicBezTo>
                  <a:pt x="477078" y="228025"/>
                  <a:pt x="477078" y="232442"/>
                  <a:pt x="474133" y="232810"/>
                </a:cubicBezTo>
                <a:lnTo>
                  <a:pt x="447260" y="239436"/>
                </a:lnTo>
                <a:lnTo>
                  <a:pt x="428750" y="240241"/>
                </a:lnTo>
                <a:lnTo>
                  <a:pt x="428486" y="251216"/>
                </a:lnTo>
                <a:lnTo>
                  <a:pt x="424437" y="281401"/>
                </a:lnTo>
                <a:cubicBezTo>
                  <a:pt x="424069" y="284714"/>
                  <a:pt x="421492" y="284714"/>
                  <a:pt x="421124" y="281401"/>
                </a:cubicBezTo>
                <a:lnTo>
                  <a:pt x="416706" y="251584"/>
                </a:lnTo>
                <a:lnTo>
                  <a:pt x="416455" y="240776"/>
                </a:lnTo>
                <a:lnTo>
                  <a:pt x="411610" y="240986"/>
                </a:lnTo>
                <a:lnTo>
                  <a:pt x="389835" y="264100"/>
                </a:lnTo>
                <a:cubicBezTo>
                  <a:pt x="389467" y="264836"/>
                  <a:pt x="388362" y="264836"/>
                  <a:pt x="387626" y="264100"/>
                </a:cubicBezTo>
                <a:cubicBezTo>
                  <a:pt x="386890" y="263364"/>
                  <a:pt x="386890" y="262259"/>
                  <a:pt x="387258" y="261523"/>
                </a:cubicBezTo>
                <a:lnTo>
                  <a:pt x="406442" y="241211"/>
                </a:lnTo>
                <a:lnTo>
                  <a:pt x="404927" y="241277"/>
                </a:lnTo>
                <a:lnTo>
                  <a:pt x="300014" y="232810"/>
                </a:lnTo>
                <a:cubicBezTo>
                  <a:pt x="296701" y="232810"/>
                  <a:pt x="296701" y="228393"/>
                  <a:pt x="299646" y="228393"/>
                </a:cubicBezTo>
                <a:lnTo>
                  <a:pt x="405663" y="219558"/>
                </a:lnTo>
                <a:lnTo>
                  <a:pt x="415970" y="219926"/>
                </a:lnTo>
                <a:lnTo>
                  <a:pt x="415602" y="204097"/>
                </a:lnTo>
                <a:close/>
                <a:moveTo>
                  <a:pt x="425909" y="34773"/>
                </a:moveTo>
                <a:lnTo>
                  <a:pt x="425909" y="64949"/>
                </a:lnTo>
                <a:cubicBezTo>
                  <a:pt x="425909" y="66790"/>
                  <a:pt x="424437" y="68262"/>
                  <a:pt x="422228" y="68262"/>
                </a:cubicBezTo>
                <a:cubicBezTo>
                  <a:pt x="420019" y="68262"/>
                  <a:pt x="418547" y="66790"/>
                  <a:pt x="418547" y="64581"/>
                </a:cubicBezTo>
                <a:lnTo>
                  <a:pt x="418547" y="34805"/>
                </a:lnTo>
                <a:lnTo>
                  <a:pt x="403589" y="36317"/>
                </a:lnTo>
                <a:lnTo>
                  <a:pt x="404559" y="46176"/>
                </a:lnTo>
                <a:cubicBezTo>
                  <a:pt x="404927" y="47280"/>
                  <a:pt x="404191" y="48016"/>
                  <a:pt x="403086" y="48016"/>
                </a:cubicBezTo>
                <a:cubicBezTo>
                  <a:pt x="401982" y="48016"/>
                  <a:pt x="401246" y="47280"/>
                  <a:pt x="401246" y="46544"/>
                </a:cubicBezTo>
                <a:lnTo>
                  <a:pt x="400273" y="36652"/>
                </a:lnTo>
                <a:lnTo>
                  <a:pt x="383091" y="38390"/>
                </a:lnTo>
                <a:lnTo>
                  <a:pt x="385416" y="49120"/>
                </a:lnTo>
                <a:cubicBezTo>
                  <a:pt x="385785" y="50225"/>
                  <a:pt x="385048" y="50961"/>
                  <a:pt x="383944" y="51329"/>
                </a:cubicBezTo>
                <a:cubicBezTo>
                  <a:pt x="383944" y="51329"/>
                  <a:pt x="383944" y="51329"/>
                  <a:pt x="383576" y="51329"/>
                </a:cubicBezTo>
                <a:cubicBezTo>
                  <a:pt x="382840" y="51329"/>
                  <a:pt x="382103" y="50593"/>
                  <a:pt x="381735" y="49856"/>
                </a:cubicBezTo>
                <a:lnTo>
                  <a:pt x="379525" y="39657"/>
                </a:lnTo>
                <a:lnTo>
                  <a:pt x="363523" y="45507"/>
                </a:lnTo>
                <a:lnTo>
                  <a:pt x="366275" y="53906"/>
                </a:lnTo>
                <a:cubicBezTo>
                  <a:pt x="366643" y="55010"/>
                  <a:pt x="365907" y="55747"/>
                  <a:pt x="365171" y="56115"/>
                </a:cubicBezTo>
                <a:cubicBezTo>
                  <a:pt x="365171" y="56115"/>
                  <a:pt x="365171" y="56115"/>
                  <a:pt x="364803" y="56115"/>
                </a:cubicBezTo>
                <a:cubicBezTo>
                  <a:pt x="364066" y="56115"/>
                  <a:pt x="363330" y="55747"/>
                  <a:pt x="362962" y="55010"/>
                </a:cubicBezTo>
                <a:lnTo>
                  <a:pt x="360242" y="46706"/>
                </a:lnTo>
                <a:lnTo>
                  <a:pt x="344931" y="52303"/>
                </a:lnTo>
                <a:lnTo>
                  <a:pt x="348605" y="60532"/>
                </a:lnTo>
                <a:cubicBezTo>
                  <a:pt x="348973" y="61636"/>
                  <a:pt x="348605" y="62372"/>
                  <a:pt x="347501" y="63109"/>
                </a:cubicBezTo>
                <a:cubicBezTo>
                  <a:pt x="347133" y="63109"/>
                  <a:pt x="347133" y="63109"/>
                  <a:pt x="346765" y="63109"/>
                </a:cubicBezTo>
                <a:cubicBezTo>
                  <a:pt x="346028" y="63109"/>
                  <a:pt x="345292" y="62741"/>
                  <a:pt x="344924" y="62004"/>
                </a:cubicBezTo>
                <a:lnTo>
                  <a:pt x="341202" y="53666"/>
                </a:lnTo>
                <a:lnTo>
                  <a:pt x="328799" y="58200"/>
                </a:lnTo>
                <a:lnTo>
                  <a:pt x="327405" y="59242"/>
                </a:lnTo>
                <a:lnTo>
                  <a:pt x="342348" y="85196"/>
                </a:lnTo>
                <a:cubicBezTo>
                  <a:pt x="343452" y="87036"/>
                  <a:pt x="342716" y="89245"/>
                  <a:pt x="340875" y="90349"/>
                </a:cubicBezTo>
                <a:cubicBezTo>
                  <a:pt x="340507" y="90718"/>
                  <a:pt x="339771" y="90718"/>
                  <a:pt x="339035" y="90718"/>
                </a:cubicBezTo>
                <a:cubicBezTo>
                  <a:pt x="337930" y="90718"/>
                  <a:pt x="336458" y="89981"/>
                  <a:pt x="335721" y="88877"/>
                </a:cubicBezTo>
                <a:lnTo>
                  <a:pt x="321291" y="63814"/>
                </a:lnTo>
                <a:lnTo>
                  <a:pt x="309541" y="72600"/>
                </a:lnTo>
                <a:lnTo>
                  <a:pt x="314738" y="79674"/>
                </a:lnTo>
                <a:cubicBezTo>
                  <a:pt x="315475" y="80410"/>
                  <a:pt x="315107" y="81515"/>
                  <a:pt x="314370" y="82251"/>
                </a:cubicBezTo>
                <a:cubicBezTo>
                  <a:pt x="314002" y="82619"/>
                  <a:pt x="313634" y="82619"/>
                  <a:pt x="313266" y="82619"/>
                </a:cubicBezTo>
                <a:cubicBezTo>
                  <a:pt x="312530" y="82619"/>
                  <a:pt x="312162" y="82251"/>
                  <a:pt x="311793" y="81883"/>
                </a:cubicBezTo>
                <a:lnTo>
                  <a:pt x="306592" y="74804"/>
                </a:lnTo>
                <a:lnTo>
                  <a:pt x="293219" y="84803"/>
                </a:lnTo>
                <a:lnTo>
                  <a:pt x="299278" y="91453"/>
                </a:lnTo>
                <a:cubicBezTo>
                  <a:pt x="300014" y="92190"/>
                  <a:pt x="300014" y="93294"/>
                  <a:pt x="299278" y="94030"/>
                </a:cubicBezTo>
                <a:cubicBezTo>
                  <a:pt x="298910" y="94766"/>
                  <a:pt x="298541" y="94766"/>
                  <a:pt x="298173" y="94766"/>
                </a:cubicBezTo>
                <a:cubicBezTo>
                  <a:pt x="297805" y="94766"/>
                  <a:pt x="297069" y="94398"/>
                  <a:pt x="296701" y="94030"/>
                </a:cubicBezTo>
                <a:lnTo>
                  <a:pt x="290290" y="86994"/>
                </a:lnTo>
                <a:lnTo>
                  <a:pt x="283402" y="92143"/>
                </a:lnTo>
                <a:lnTo>
                  <a:pt x="278550" y="99334"/>
                </a:lnTo>
                <a:lnTo>
                  <a:pt x="285657" y="105810"/>
                </a:lnTo>
                <a:cubicBezTo>
                  <a:pt x="286393" y="106546"/>
                  <a:pt x="286393" y="107651"/>
                  <a:pt x="285657" y="108387"/>
                </a:cubicBezTo>
                <a:cubicBezTo>
                  <a:pt x="285289" y="108387"/>
                  <a:pt x="284921" y="108755"/>
                  <a:pt x="284185" y="108755"/>
                </a:cubicBezTo>
                <a:cubicBezTo>
                  <a:pt x="283817" y="108755"/>
                  <a:pt x="283449" y="108755"/>
                  <a:pt x="283080" y="108387"/>
                </a:cubicBezTo>
                <a:lnTo>
                  <a:pt x="276492" y="102384"/>
                </a:lnTo>
                <a:lnTo>
                  <a:pt x="267194" y="116164"/>
                </a:lnTo>
                <a:lnTo>
                  <a:pt x="273142" y="120534"/>
                </a:lnTo>
                <a:cubicBezTo>
                  <a:pt x="273878" y="121271"/>
                  <a:pt x="274246" y="122375"/>
                  <a:pt x="273510" y="123111"/>
                </a:cubicBezTo>
                <a:cubicBezTo>
                  <a:pt x="273142" y="123479"/>
                  <a:pt x="272774" y="123848"/>
                  <a:pt x="272037" y="123848"/>
                </a:cubicBezTo>
                <a:cubicBezTo>
                  <a:pt x="271669" y="123848"/>
                  <a:pt x="271301" y="123848"/>
                  <a:pt x="270933" y="123479"/>
                </a:cubicBezTo>
                <a:lnTo>
                  <a:pt x="265133" y="119218"/>
                </a:lnTo>
                <a:lnTo>
                  <a:pt x="257062" y="131178"/>
                </a:lnTo>
                <a:lnTo>
                  <a:pt x="280136" y="144462"/>
                </a:lnTo>
                <a:cubicBezTo>
                  <a:pt x="281976" y="145566"/>
                  <a:pt x="282344" y="147775"/>
                  <a:pt x="281608" y="149616"/>
                </a:cubicBezTo>
                <a:cubicBezTo>
                  <a:pt x="280872" y="150720"/>
                  <a:pt x="279399" y="151456"/>
                  <a:pt x="278295" y="151456"/>
                </a:cubicBezTo>
                <a:cubicBezTo>
                  <a:pt x="277559" y="151456"/>
                  <a:pt x="277191" y="151456"/>
                  <a:pt x="276454" y="151088"/>
                </a:cubicBezTo>
                <a:lnTo>
                  <a:pt x="252812" y="137477"/>
                </a:lnTo>
                <a:lnTo>
                  <a:pt x="244522" y="149763"/>
                </a:lnTo>
                <a:lnTo>
                  <a:pt x="253263" y="153665"/>
                </a:lnTo>
                <a:cubicBezTo>
                  <a:pt x="254368" y="154033"/>
                  <a:pt x="254736" y="155137"/>
                  <a:pt x="254368" y="156242"/>
                </a:cubicBezTo>
                <a:cubicBezTo>
                  <a:pt x="254000" y="156978"/>
                  <a:pt x="253263" y="157346"/>
                  <a:pt x="252527" y="157346"/>
                </a:cubicBezTo>
                <a:cubicBezTo>
                  <a:pt x="252159" y="157346"/>
                  <a:pt x="252159" y="157346"/>
                  <a:pt x="251791" y="157346"/>
                </a:cubicBezTo>
                <a:lnTo>
                  <a:pt x="242272" y="153097"/>
                </a:lnTo>
                <a:lnTo>
                  <a:pt x="241155" y="154752"/>
                </a:lnTo>
                <a:lnTo>
                  <a:pt x="238093" y="169882"/>
                </a:lnTo>
                <a:lnTo>
                  <a:pt x="245900" y="172439"/>
                </a:lnTo>
                <a:cubicBezTo>
                  <a:pt x="247005" y="172807"/>
                  <a:pt x="247373" y="173912"/>
                  <a:pt x="247005" y="174648"/>
                </a:cubicBezTo>
                <a:cubicBezTo>
                  <a:pt x="247005" y="175016"/>
                  <a:pt x="246269" y="175752"/>
                  <a:pt x="245532" y="175752"/>
                </a:cubicBezTo>
                <a:cubicBezTo>
                  <a:pt x="245164" y="175752"/>
                  <a:pt x="245164" y="175752"/>
                  <a:pt x="244796" y="175752"/>
                </a:cubicBezTo>
                <a:lnTo>
                  <a:pt x="237395" y="173328"/>
                </a:lnTo>
                <a:lnTo>
                  <a:pt x="234155" y="189336"/>
                </a:lnTo>
                <a:lnTo>
                  <a:pt x="241116" y="190844"/>
                </a:lnTo>
                <a:cubicBezTo>
                  <a:pt x="242220" y="191213"/>
                  <a:pt x="242588" y="191949"/>
                  <a:pt x="242588" y="193053"/>
                </a:cubicBezTo>
                <a:cubicBezTo>
                  <a:pt x="242220" y="193789"/>
                  <a:pt x="241484" y="194526"/>
                  <a:pt x="240748" y="194526"/>
                </a:cubicBezTo>
                <a:cubicBezTo>
                  <a:pt x="240748" y="194526"/>
                  <a:pt x="240379" y="194526"/>
                  <a:pt x="240379" y="194526"/>
                </a:cubicBezTo>
                <a:lnTo>
                  <a:pt x="233410" y="193016"/>
                </a:lnTo>
                <a:lnTo>
                  <a:pt x="230055" y="209592"/>
                </a:lnTo>
                <a:lnTo>
                  <a:pt x="237802" y="210354"/>
                </a:lnTo>
                <a:cubicBezTo>
                  <a:pt x="238907" y="210354"/>
                  <a:pt x="239643" y="211459"/>
                  <a:pt x="239275" y="212195"/>
                </a:cubicBezTo>
                <a:cubicBezTo>
                  <a:pt x="239275" y="212931"/>
                  <a:pt x="238539" y="213668"/>
                  <a:pt x="237434" y="213668"/>
                </a:cubicBezTo>
                <a:lnTo>
                  <a:pt x="229390" y="212877"/>
                </a:lnTo>
                <a:lnTo>
                  <a:pt x="226473" y="227288"/>
                </a:lnTo>
                <a:lnTo>
                  <a:pt x="256208" y="227288"/>
                </a:lnTo>
                <a:cubicBezTo>
                  <a:pt x="258417" y="227288"/>
                  <a:pt x="259890" y="228760"/>
                  <a:pt x="259890" y="230969"/>
                </a:cubicBezTo>
                <a:cubicBezTo>
                  <a:pt x="259890" y="233178"/>
                  <a:pt x="258049" y="234650"/>
                  <a:pt x="255840" y="234650"/>
                </a:cubicBezTo>
                <a:lnTo>
                  <a:pt x="226324" y="234650"/>
                </a:lnTo>
                <a:lnTo>
                  <a:pt x="229464" y="250159"/>
                </a:lnTo>
                <a:lnTo>
                  <a:pt x="237435" y="249375"/>
                </a:lnTo>
                <a:cubicBezTo>
                  <a:pt x="238539" y="249375"/>
                  <a:pt x="239275" y="250111"/>
                  <a:pt x="239275" y="250847"/>
                </a:cubicBezTo>
                <a:cubicBezTo>
                  <a:pt x="239275" y="251952"/>
                  <a:pt x="238539" y="252688"/>
                  <a:pt x="237803" y="252688"/>
                </a:cubicBezTo>
                <a:lnTo>
                  <a:pt x="230128" y="253443"/>
                </a:lnTo>
                <a:lnTo>
                  <a:pt x="233339" y="269306"/>
                </a:lnTo>
                <a:lnTo>
                  <a:pt x="240379" y="267781"/>
                </a:lnTo>
                <a:cubicBezTo>
                  <a:pt x="241484" y="267413"/>
                  <a:pt x="242220" y="268149"/>
                  <a:pt x="242588" y="269253"/>
                </a:cubicBezTo>
                <a:cubicBezTo>
                  <a:pt x="242956" y="270358"/>
                  <a:pt x="242220" y="271094"/>
                  <a:pt x="241115" y="271462"/>
                </a:cubicBezTo>
                <a:lnTo>
                  <a:pt x="234084" y="272985"/>
                </a:lnTo>
                <a:lnTo>
                  <a:pt x="237465" y="289693"/>
                </a:lnTo>
                <a:lnTo>
                  <a:pt x="244797" y="287291"/>
                </a:lnTo>
                <a:cubicBezTo>
                  <a:pt x="245901" y="286923"/>
                  <a:pt x="246638" y="287659"/>
                  <a:pt x="247006" y="288395"/>
                </a:cubicBezTo>
                <a:cubicBezTo>
                  <a:pt x="247374" y="289500"/>
                  <a:pt x="246638" y="290236"/>
                  <a:pt x="245901" y="290604"/>
                </a:cubicBezTo>
                <a:lnTo>
                  <a:pt x="238163" y="293139"/>
                </a:lnTo>
                <a:lnTo>
                  <a:pt x="241155" y="307923"/>
                </a:lnTo>
                <a:lnTo>
                  <a:pt x="242087" y="309457"/>
                </a:lnTo>
                <a:lnTo>
                  <a:pt x="252159" y="304961"/>
                </a:lnTo>
                <a:cubicBezTo>
                  <a:pt x="253263" y="304593"/>
                  <a:pt x="253999" y="304961"/>
                  <a:pt x="254736" y="306065"/>
                </a:cubicBezTo>
                <a:cubicBezTo>
                  <a:pt x="255104" y="307170"/>
                  <a:pt x="254736" y="307906"/>
                  <a:pt x="253631" y="308642"/>
                </a:cubicBezTo>
                <a:lnTo>
                  <a:pt x="244160" y="312870"/>
                </a:lnTo>
                <a:lnTo>
                  <a:pt x="251618" y="325150"/>
                </a:lnTo>
                <a:lnTo>
                  <a:pt x="276455" y="310851"/>
                </a:lnTo>
                <a:cubicBezTo>
                  <a:pt x="278295" y="309747"/>
                  <a:pt x="280504" y="310483"/>
                  <a:pt x="281608" y="312323"/>
                </a:cubicBezTo>
                <a:cubicBezTo>
                  <a:pt x="282713" y="314164"/>
                  <a:pt x="281977" y="316373"/>
                  <a:pt x="280136" y="317477"/>
                </a:cubicBezTo>
                <a:lnTo>
                  <a:pt x="255554" y="331630"/>
                </a:lnTo>
                <a:lnTo>
                  <a:pt x="263321" y="344419"/>
                </a:lnTo>
                <a:lnTo>
                  <a:pt x="270933" y="338827"/>
                </a:lnTo>
                <a:cubicBezTo>
                  <a:pt x="271669" y="338091"/>
                  <a:pt x="272774" y="338459"/>
                  <a:pt x="273510" y="339195"/>
                </a:cubicBezTo>
                <a:cubicBezTo>
                  <a:pt x="274246" y="339932"/>
                  <a:pt x="273878" y="341036"/>
                  <a:pt x="273142" y="341772"/>
                </a:cubicBezTo>
                <a:lnTo>
                  <a:pt x="265240" y="347578"/>
                </a:lnTo>
                <a:lnTo>
                  <a:pt x="270682" y="356539"/>
                </a:lnTo>
                <a:lnTo>
                  <a:pt x="275102" y="360854"/>
                </a:lnTo>
                <a:lnTo>
                  <a:pt x="282712" y="353920"/>
                </a:lnTo>
                <a:cubicBezTo>
                  <a:pt x="283449" y="353184"/>
                  <a:pt x="284553" y="353184"/>
                  <a:pt x="285289" y="353920"/>
                </a:cubicBezTo>
                <a:cubicBezTo>
                  <a:pt x="286025" y="354656"/>
                  <a:pt x="286025" y="355761"/>
                  <a:pt x="285289" y="356497"/>
                </a:cubicBezTo>
                <a:lnTo>
                  <a:pt x="277711" y="363402"/>
                </a:lnTo>
                <a:lnTo>
                  <a:pt x="290305" y="375699"/>
                </a:lnTo>
                <a:lnTo>
                  <a:pt x="297069" y="368276"/>
                </a:lnTo>
                <a:cubicBezTo>
                  <a:pt x="297805" y="367540"/>
                  <a:pt x="298909" y="367540"/>
                  <a:pt x="299646" y="368276"/>
                </a:cubicBezTo>
                <a:cubicBezTo>
                  <a:pt x="300382" y="369012"/>
                  <a:pt x="300382" y="370117"/>
                  <a:pt x="299646" y="370853"/>
                </a:cubicBezTo>
                <a:lnTo>
                  <a:pt x="292911" y="378244"/>
                </a:lnTo>
                <a:lnTo>
                  <a:pt x="301080" y="386221"/>
                </a:lnTo>
                <a:lnTo>
                  <a:pt x="305505" y="388983"/>
                </a:lnTo>
                <a:lnTo>
                  <a:pt x="311793" y="380424"/>
                </a:lnTo>
                <a:cubicBezTo>
                  <a:pt x="312530" y="379688"/>
                  <a:pt x="313634" y="379320"/>
                  <a:pt x="314370" y="380056"/>
                </a:cubicBezTo>
                <a:cubicBezTo>
                  <a:pt x="315107" y="380793"/>
                  <a:pt x="315475" y="381897"/>
                  <a:pt x="314738" y="382633"/>
                </a:cubicBezTo>
                <a:lnTo>
                  <a:pt x="308636" y="390938"/>
                </a:lnTo>
                <a:lnTo>
                  <a:pt x="321144" y="398748"/>
                </a:lnTo>
                <a:lnTo>
                  <a:pt x="335721" y="373430"/>
                </a:lnTo>
                <a:cubicBezTo>
                  <a:pt x="336825" y="371589"/>
                  <a:pt x="339034" y="371221"/>
                  <a:pt x="340875" y="371958"/>
                </a:cubicBezTo>
                <a:cubicBezTo>
                  <a:pt x="342715" y="373062"/>
                  <a:pt x="343083" y="375271"/>
                  <a:pt x="342347" y="377111"/>
                </a:cubicBezTo>
                <a:lnTo>
                  <a:pt x="327577" y="402765"/>
                </a:lnTo>
                <a:lnTo>
                  <a:pt x="337289" y="408829"/>
                </a:lnTo>
                <a:lnTo>
                  <a:pt x="340915" y="410106"/>
                </a:lnTo>
                <a:lnTo>
                  <a:pt x="345292" y="400302"/>
                </a:lnTo>
                <a:cubicBezTo>
                  <a:pt x="345660" y="399198"/>
                  <a:pt x="346764" y="398830"/>
                  <a:pt x="347869" y="399198"/>
                </a:cubicBezTo>
                <a:cubicBezTo>
                  <a:pt x="348973" y="399566"/>
                  <a:pt x="349341" y="400671"/>
                  <a:pt x="348973" y="401775"/>
                </a:cubicBezTo>
                <a:lnTo>
                  <a:pt x="344664" y="411426"/>
                </a:lnTo>
                <a:lnTo>
                  <a:pt x="360295" y="416931"/>
                </a:lnTo>
                <a:lnTo>
                  <a:pt x="363330" y="407665"/>
                </a:lnTo>
                <a:cubicBezTo>
                  <a:pt x="363698" y="406561"/>
                  <a:pt x="364803" y="406193"/>
                  <a:pt x="365539" y="406561"/>
                </a:cubicBezTo>
                <a:cubicBezTo>
                  <a:pt x="366643" y="406929"/>
                  <a:pt x="367011" y="408034"/>
                  <a:pt x="366643" y="408770"/>
                </a:cubicBezTo>
                <a:lnTo>
                  <a:pt x="363589" y="418091"/>
                </a:lnTo>
                <a:lnTo>
                  <a:pt x="378173" y="423227"/>
                </a:lnTo>
                <a:lnTo>
                  <a:pt x="379730" y="423404"/>
                </a:lnTo>
                <a:lnTo>
                  <a:pt x="382104" y="412450"/>
                </a:lnTo>
                <a:cubicBezTo>
                  <a:pt x="382472" y="411346"/>
                  <a:pt x="383208" y="410978"/>
                  <a:pt x="384312" y="410978"/>
                </a:cubicBezTo>
                <a:cubicBezTo>
                  <a:pt x="385417" y="411346"/>
                  <a:pt x="385785" y="412082"/>
                  <a:pt x="385785" y="413187"/>
                </a:cubicBezTo>
                <a:lnTo>
                  <a:pt x="383479" y="423830"/>
                </a:lnTo>
                <a:lnTo>
                  <a:pt x="400229" y="425735"/>
                </a:lnTo>
                <a:lnTo>
                  <a:pt x="401246" y="415395"/>
                </a:lnTo>
                <a:cubicBezTo>
                  <a:pt x="401246" y="414291"/>
                  <a:pt x="402350" y="413555"/>
                  <a:pt x="403086" y="413923"/>
                </a:cubicBezTo>
                <a:cubicBezTo>
                  <a:pt x="404191" y="413923"/>
                  <a:pt x="404927" y="415027"/>
                  <a:pt x="404559" y="415763"/>
                </a:cubicBezTo>
                <a:lnTo>
                  <a:pt x="403541" y="426112"/>
                </a:lnTo>
                <a:lnTo>
                  <a:pt x="418547" y="427819"/>
                </a:lnTo>
                <a:lnTo>
                  <a:pt x="418547" y="397726"/>
                </a:lnTo>
                <a:cubicBezTo>
                  <a:pt x="418547" y="395517"/>
                  <a:pt x="420019" y="394045"/>
                  <a:pt x="422228" y="394045"/>
                </a:cubicBezTo>
                <a:cubicBezTo>
                  <a:pt x="424437" y="394045"/>
                  <a:pt x="425909" y="395517"/>
                  <a:pt x="425909" y="397726"/>
                </a:cubicBezTo>
                <a:lnTo>
                  <a:pt x="425909" y="427944"/>
                </a:lnTo>
                <a:lnTo>
                  <a:pt x="441255" y="426392"/>
                </a:lnTo>
                <a:lnTo>
                  <a:pt x="440266" y="416500"/>
                </a:lnTo>
                <a:cubicBezTo>
                  <a:pt x="440266" y="415395"/>
                  <a:pt x="441002" y="414659"/>
                  <a:pt x="441738" y="414659"/>
                </a:cubicBezTo>
                <a:cubicBezTo>
                  <a:pt x="442843" y="414659"/>
                  <a:pt x="443579" y="415395"/>
                  <a:pt x="443579" y="416131"/>
                </a:cubicBezTo>
                <a:lnTo>
                  <a:pt x="444572" y="426057"/>
                </a:lnTo>
                <a:lnTo>
                  <a:pt x="461419" y="424353"/>
                </a:lnTo>
                <a:lnTo>
                  <a:pt x="459040" y="413554"/>
                </a:lnTo>
                <a:cubicBezTo>
                  <a:pt x="458672" y="412450"/>
                  <a:pt x="459408" y="411714"/>
                  <a:pt x="460512" y="411346"/>
                </a:cubicBezTo>
                <a:cubicBezTo>
                  <a:pt x="461617" y="410978"/>
                  <a:pt x="462353" y="411714"/>
                  <a:pt x="462721" y="412818"/>
                </a:cubicBezTo>
                <a:lnTo>
                  <a:pt x="465020" y="423253"/>
                </a:lnTo>
                <a:lnTo>
                  <a:pt x="480619" y="417552"/>
                </a:lnTo>
                <a:lnTo>
                  <a:pt x="477814" y="409138"/>
                </a:lnTo>
                <a:cubicBezTo>
                  <a:pt x="477446" y="408033"/>
                  <a:pt x="478182" y="407297"/>
                  <a:pt x="478918" y="406929"/>
                </a:cubicBezTo>
                <a:cubicBezTo>
                  <a:pt x="480023" y="406561"/>
                  <a:pt x="480759" y="407297"/>
                  <a:pt x="481127" y="408033"/>
                </a:cubicBezTo>
                <a:lnTo>
                  <a:pt x="483900" y="416352"/>
                </a:lnTo>
                <a:lnTo>
                  <a:pt x="500003" y="410466"/>
                </a:lnTo>
                <a:lnTo>
                  <a:pt x="496220" y="402143"/>
                </a:lnTo>
                <a:cubicBezTo>
                  <a:pt x="495852" y="401038"/>
                  <a:pt x="496220" y="400302"/>
                  <a:pt x="497324" y="399566"/>
                </a:cubicBezTo>
                <a:cubicBezTo>
                  <a:pt x="498429" y="399198"/>
                  <a:pt x="499165" y="399566"/>
                  <a:pt x="499901" y="400670"/>
                </a:cubicBezTo>
                <a:lnTo>
                  <a:pt x="503734" y="409102"/>
                </a:lnTo>
                <a:lnTo>
                  <a:pt x="516394" y="404474"/>
                </a:lnTo>
                <a:lnTo>
                  <a:pt x="517679" y="403513"/>
                </a:lnTo>
                <a:lnTo>
                  <a:pt x="502478" y="377111"/>
                </a:lnTo>
                <a:cubicBezTo>
                  <a:pt x="501374" y="375271"/>
                  <a:pt x="502110" y="373062"/>
                  <a:pt x="503950" y="371958"/>
                </a:cubicBezTo>
                <a:cubicBezTo>
                  <a:pt x="505791" y="370854"/>
                  <a:pt x="508000" y="371590"/>
                  <a:pt x="509104" y="373430"/>
                </a:cubicBezTo>
                <a:lnTo>
                  <a:pt x="523793" y="398942"/>
                </a:lnTo>
                <a:lnTo>
                  <a:pt x="535414" y="390253"/>
                </a:lnTo>
                <a:lnTo>
                  <a:pt x="530086" y="383001"/>
                </a:lnTo>
                <a:cubicBezTo>
                  <a:pt x="529350" y="382265"/>
                  <a:pt x="529718" y="381161"/>
                  <a:pt x="530454" y="380424"/>
                </a:cubicBezTo>
                <a:cubicBezTo>
                  <a:pt x="531191" y="379688"/>
                  <a:pt x="532295" y="380056"/>
                  <a:pt x="533031" y="380792"/>
                </a:cubicBezTo>
                <a:lnTo>
                  <a:pt x="538362" y="388048"/>
                </a:lnTo>
                <a:lnTo>
                  <a:pt x="552057" y="377809"/>
                </a:lnTo>
                <a:lnTo>
                  <a:pt x="545547" y="370485"/>
                </a:lnTo>
                <a:cubicBezTo>
                  <a:pt x="544811" y="369749"/>
                  <a:pt x="544811" y="368644"/>
                  <a:pt x="545547" y="367908"/>
                </a:cubicBezTo>
                <a:cubicBezTo>
                  <a:pt x="546283" y="367172"/>
                  <a:pt x="547388" y="367172"/>
                  <a:pt x="548124" y="367908"/>
                </a:cubicBezTo>
                <a:lnTo>
                  <a:pt x="554981" y="375622"/>
                </a:lnTo>
                <a:lnTo>
                  <a:pt x="561790" y="370531"/>
                </a:lnTo>
                <a:lnTo>
                  <a:pt x="566554" y="363471"/>
                </a:lnTo>
                <a:lnTo>
                  <a:pt x="559536" y="357233"/>
                </a:lnTo>
                <a:cubicBezTo>
                  <a:pt x="558800" y="356497"/>
                  <a:pt x="558800" y="355392"/>
                  <a:pt x="559536" y="354656"/>
                </a:cubicBezTo>
                <a:cubicBezTo>
                  <a:pt x="560272" y="353920"/>
                  <a:pt x="561377" y="353920"/>
                  <a:pt x="562113" y="354656"/>
                </a:cubicBezTo>
                <a:lnTo>
                  <a:pt x="568607" y="360429"/>
                </a:lnTo>
                <a:lnTo>
                  <a:pt x="578043" y="346445"/>
                </a:lnTo>
                <a:lnTo>
                  <a:pt x="571683" y="341772"/>
                </a:lnTo>
                <a:cubicBezTo>
                  <a:pt x="570947" y="341036"/>
                  <a:pt x="570579" y="339932"/>
                  <a:pt x="571315" y="339195"/>
                </a:cubicBezTo>
                <a:cubicBezTo>
                  <a:pt x="572052" y="338459"/>
                  <a:pt x="573156" y="338091"/>
                  <a:pt x="573892" y="338827"/>
                </a:cubicBezTo>
                <a:lnTo>
                  <a:pt x="580104" y="343391"/>
                </a:lnTo>
                <a:lnTo>
                  <a:pt x="588384" y="331120"/>
                </a:lnTo>
                <a:lnTo>
                  <a:pt x="564689" y="317477"/>
                </a:lnTo>
                <a:cubicBezTo>
                  <a:pt x="562848" y="316372"/>
                  <a:pt x="562480" y="314164"/>
                  <a:pt x="563217" y="312323"/>
                </a:cubicBezTo>
                <a:cubicBezTo>
                  <a:pt x="564321" y="310482"/>
                  <a:pt x="566530" y="310114"/>
                  <a:pt x="568370" y="310850"/>
                </a:cubicBezTo>
                <a:lnTo>
                  <a:pt x="592635" y="324821"/>
                </a:lnTo>
                <a:lnTo>
                  <a:pt x="600824" y="312685"/>
                </a:lnTo>
                <a:lnTo>
                  <a:pt x="591929" y="308642"/>
                </a:lnTo>
                <a:cubicBezTo>
                  <a:pt x="590825" y="308274"/>
                  <a:pt x="590457" y="307170"/>
                  <a:pt x="590825" y="306065"/>
                </a:cubicBezTo>
                <a:cubicBezTo>
                  <a:pt x="591193" y="304961"/>
                  <a:pt x="592297" y="304593"/>
                  <a:pt x="593402" y="304961"/>
                </a:cubicBezTo>
                <a:lnTo>
                  <a:pt x="603070" y="309356"/>
                </a:lnTo>
                <a:lnTo>
                  <a:pt x="604037" y="307923"/>
                </a:lnTo>
                <a:lnTo>
                  <a:pt x="606998" y="293295"/>
                </a:lnTo>
                <a:lnTo>
                  <a:pt x="598924" y="290604"/>
                </a:lnTo>
                <a:cubicBezTo>
                  <a:pt x="597820" y="290236"/>
                  <a:pt x="597452" y="289132"/>
                  <a:pt x="597820" y="288395"/>
                </a:cubicBezTo>
                <a:cubicBezTo>
                  <a:pt x="598188" y="287291"/>
                  <a:pt x="599293" y="286923"/>
                  <a:pt x="600029" y="287291"/>
                </a:cubicBezTo>
                <a:lnTo>
                  <a:pt x="607696" y="289847"/>
                </a:lnTo>
                <a:lnTo>
                  <a:pt x="611104" y="273010"/>
                </a:lnTo>
                <a:lnTo>
                  <a:pt x="604077" y="271462"/>
                </a:lnTo>
                <a:cubicBezTo>
                  <a:pt x="602973" y="271094"/>
                  <a:pt x="602605" y="270358"/>
                  <a:pt x="602605" y="269253"/>
                </a:cubicBezTo>
                <a:cubicBezTo>
                  <a:pt x="602973" y="268149"/>
                  <a:pt x="603709" y="267781"/>
                  <a:pt x="604814" y="267781"/>
                </a:cubicBezTo>
                <a:lnTo>
                  <a:pt x="611848" y="269331"/>
                </a:lnTo>
                <a:lnTo>
                  <a:pt x="615064" y="253442"/>
                </a:lnTo>
                <a:lnTo>
                  <a:pt x="607391" y="252688"/>
                </a:lnTo>
                <a:cubicBezTo>
                  <a:pt x="606287" y="252688"/>
                  <a:pt x="605551" y="251583"/>
                  <a:pt x="605919" y="250847"/>
                </a:cubicBezTo>
                <a:cubicBezTo>
                  <a:pt x="605919" y="249743"/>
                  <a:pt x="607023" y="249007"/>
                  <a:pt x="607759" y="249375"/>
                </a:cubicBezTo>
                <a:lnTo>
                  <a:pt x="615726" y="250171"/>
                </a:lnTo>
                <a:lnTo>
                  <a:pt x="618868" y="234650"/>
                </a:lnTo>
                <a:lnTo>
                  <a:pt x="588985" y="234650"/>
                </a:lnTo>
                <a:cubicBezTo>
                  <a:pt x="586776" y="234650"/>
                  <a:pt x="585304" y="233178"/>
                  <a:pt x="585304" y="230969"/>
                </a:cubicBezTo>
                <a:cubicBezTo>
                  <a:pt x="585304" y="228760"/>
                  <a:pt x="586776" y="227288"/>
                  <a:pt x="588985" y="227288"/>
                </a:cubicBezTo>
                <a:lnTo>
                  <a:pt x="618708" y="227288"/>
                </a:lnTo>
                <a:lnTo>
                  <a:pt x="615750" y="212869"/>
                </a:lnTo>
                <a:lnTo>
                  <a:pt x="607759" y="213668"/>
                </a:lnTo>
                <a:cubicBezTo>
                  <a:pt x="606654" y="213668"/>
                  <a:pt x="605918" y="212931"/>
                  <a:pt x="605918" y="212195"/>
                </a:cubicBezTo>
                <a:cubicBezTo>
                  <a:pt x="605918" y="211091"/>
                  <a:pt x="606654" y="210355"/>
                  <a:pt x="607390" y="210355"/>
                </a:cubicBezTo>
                <a:lnTo>
                  <a:pt x="615077" y="209586"/>
                </a:lnTo>
                <a:lnTo>
                  <a:pt x="611678" y="193013"/>
                </a:lnTo>
                <a:lnTo>
                  <a:pt x="604813" y="194525"/>
                </a:lnTo>
                <a:cubicBezTo>
                  <a:pt x="604813" y="194157"/>
                  <a:pt x="604813" y="194525"/>
                  <a:pt x="604445" y="194525"/>
                </a:cubicBezTo>
                <a:cubicBezTo>
                  <a:pt x="603709" y="194525"/>
                  <a:pt x="602973" y="193789"/>
                  <a:pt x="602605" y="193053"/>
                </a:cubicBezTo>
                <a:cubicBezTo>
                  <a:pt x="602237" y="191949"/>
                  <a:pt x="602973" y="191212"/>
                  <a:pt x="604077" y="190844"/>
                </a:cubicBezTo>
                <a:lnTo>
                  <a:pt x="610923" y="189336"/>
                </a:lnTo>
                <a:lnTo>
                  <a:pt x="607548" y="172878"/>
                </a:lnTo>
                <a:lnTo>
                  <a:pt x="600029" y="175384"/>
                </a:lnTo>
                <a:cubicBezTo>
                  <a:pt x="600029" y="175384"/>
                  <a:pt x="599660" y="175384"/>
                  <a:pt x="599660" y="175384"/>
                </a:cubicBezTo>
                <a:cubicBezTo>
                  <a:pt x="598924" y="175384"/>
                  <a:pt x="598188" y="175016"/>
                  <a:pt x="597820" y="174280"/>
                </a:cubicBezTo>
                <a:cubicBezTo>
                  <a:pt x="597452" y="173175"/>
                  <a:pt x="598188" y="172439"/>
                  <a:pt x="598924" y="172071"/>
                </a:cubicBezTo>
                <a:lnTo>
                  <a:pt x="606841" y="169432"/>
                </a:lnTo>
                <a:lnTo>
                  <a:pt x="603830" y="154752"/>
                </a:lnTo>
                <a:lnTo>
                  <a:pt x="602807" y="153071"/>
                </a:lnTo>
                <a:lnTo>
                  <a:pt x="593402" y="157346"/>
                </a:lnTo>
                <a:cubicBezTo>
                  <a:pt x="593034" y="157346"/>
                  <a:pt x="592666" y="157346"/>
                  <a:pt x="592666" y="157346"/>
                </a:cubicBezTo>
                <a:cubicBezTo>
                  <a:pt x="591929" y="157346"/>
                  <a:pt x="591193" y="156978"/>
                  <a:pt x="590825" y="156242"/>
                </a:cubicBezTo>
                <a:cubicBezTo>
                  <a:pt x="590457" y="155137"/>
                  <a:pt x="590825" y="154401"/>
                  <a:pt x="591929" y="153665"/>
                </a:cubicBezTo>
                <a:lnTo>
                  <a:pt x="600733" y="149663"/>
                </a:lnTo>
                <a:lnTo>
                  <a:pt x="592977" y="136922"/>
                </a:lnTo>
                <a:lnTo>
                  <a:pt x="568370" y="151089"/>
                </a:lnTo>
                <a:cubicBezTo>
                  <a:pt x="567634" y="151457"/>
                  <a:pt x="567266" y="151457"/>
                  <a:pt x="566530" y="151457"/>
                </a:cubicBezTo>
                <a:cubicBezTo>
                  <a:pt x="565426" y="151457"/>
                  <a:pt x="563953" y="150720"/>
                  <a:pt x="563217" y="149616"/>
                </a:cubicBezTo>
                <a:cubicBezTo>
                  <a:pt x="562113" y="147776"/>
                  <a:pt x="562849" y="145567"/>
                  <a:pt x="564689" y="144462"/>
                </a:cubicBezTo>
                <a:lnTo>
                  <a:pt x="589035" y="130445"/>
                </a:lnTo>
                <a:lnTo>
                  <a:pt x="581446" y="117978"/>
                </a:lnTo>
                <a:lnTo>
                  <a:pt x="574260" y="123111"/>
                </a:lnTo>
                <a:cubicBezTo>
                  <a:pt x="573892" y="123479"/>
                  <a:pt x="573524" y="123479"/>
                  <a:pt x="573156" y="123479"/>
                </a:cubicBezTo>
                <a:cubicBezTo>
                  <a:pt x="572420" y="123479"/>
                  <a:pt x="572051" y="123111"/>
                  <a:pt x="571683" y="122743"/>
                </a:cubicBezTo>
                <a:cubicBezTo>
                  <a:pt x="570947" y="122007"/>
                  <a:pt x="571315" y="120903"/>
                  <a:pt x="572051" y="120166"/>
                </a:cubicBezTo>
                <a:lnTo>
                  <a:pt x="579527" y="114826"/>
                </a:lnTo>
                <a:lnTo>
                  <a:pt x="574238" y="106136"/>
                </a:lnTo>
                <a:lnTo>
                  <a:pt x="569272" y="101287"/>
                </a:lnTo>
                <a:lnTo>
                  <a:pt x="562113" y="107651"/>
                </a:lnTo>
                <a:cubicBezTo>
                  <a:pt x="561745" y="108387"/>
                  <a:pt x="561377" y="108387"/>
                  <a:pt x="561009" y="108387"/>
                </a:cubicBezTo>
                <a:cubicBezTo>
                  <a:pt x="560641" y="108387"/>
                  <a:pt x="559904" y="108019"/>
                  <a:pt x="559536" y="107651"/>
                </a:cubicBezTo>
                <a:cubicBezTo>
                  <a:pt x="558800" y="106914"/>
                  <a:pt x="558800" y="105810"/>
                  <a:pt x="559536" y="105074"/>
                </a:cubicBezTo>
                <a:lnTo>
                  <a:pt x="566663" y="98739"/>
                </a:lnTo>
                <a:lnTo>
                  <a:pt x="554870" y="87223"/>
                </a:lnTo>
                <a:lnTo>
                  <a:pt x="548492" y="94398"/>
                </a:lnTo>
                <a:cubicBezTo>
                  <a:pt x="548124" y="94398"/>
                  <a:pt x="547388" y="94766"/>
                  <a:pt x="547020" y="94766"/>
                </a:cubicBezTo>
                <a:cubicBezTo>
                  <a:pt x="546651" y="94766"/>
                  <a:pt x="546283" y="94766"/>
                  <a:pt x="545915" y="94398"/>
                </a:cubicBezTo>
                <a:cubicBezTo>
                  <a:pt x="545179" y="93662"/>
                  <a:pt x="545179" y="92558"/>
                  <a:pt x="545915" y="91821"/>
                </a:cubicBezTo>
                <a:lnTo>
                  <a:pt x="552265" y="84678"/>
                </a:lnTo>
                <a:lnTo>
                  <a:pt x="543843" y="76454"/>
                </a:lnTo>
                <a:lnTo>
                  <a:pt x="539234" y="73572"/>
                </a:lnTo>
                <a:lnTo>
                  <a:pt x="533399" y="81514"/>
                </a:lnTo>
                <a:cubicBezTo>
                  <a:pt x="533031" y="82250"/>
                  <a:pt x="532663" y="82250"/>
                  <a:pt x="531927" y="82250"/>
                </a:cubicBezTo>
                <a:cubicBezTo>
                  <a:pt x="531559" y="82250"/>
                  <a:pt x="531191" y="82250"/>
                  <a:pt x="530822" y="81882"/>
                </a:cubicBezTo>
                <a:cubicBezTo>
                  <a:pt x="530086" y="81146"/>
                  <a:pt x="529718" y="80041"/>
                  <a:pt x="530454" y="79305"/>
                </a:cubicBezTo>
                <a:lnTo>
                  <a:pt x="536103" y="71616"/>
                </a:lnTo>
                <a:lnTo>
                  <a:pt x="523287" y="63603"/>
                </a:lnTo>
                <a:lnTo>
                  <a:pt x="508736" y="88877"/>
                </a:lnTo>
                <a:cubicBezTo>
                  <a:pt x="507999" y="89981"/>
                  <a:pt x="506895" y="90717"/>
                  <a:pt x="505423" y="90717"/>
                </a:cubicBezTo>
                <a:cubicBezTo>
                  <a:pt x="504686" y="90717"/>
                  <a:pt x="504318" y="90717"/>
                  <a:pt x="503582" y="90349"/>
                </a:cubicBezTo>
                <a:cubicBezTo>
                  <a:pt x="501741" y="89245"/>
                  <a:pt x="501373" y="87036"/>
                  <a:pt x="502109" y="85195"/>
                </a:cubicBezTo>
                <a:lnTo>
                  <a:pt x="516856" y="59583"/>
                </a:lnTo>
                <a:lnTo>
                  <a:pt x="507680" y="53846"/>
                </a:lnTo>
                <a:lnTo>
                  <a:pt x="504172" y="52608"/>
                </a:lnTo>
                <a:lnTo>
                  <a:pt x="499901" y="62004"/>
                </a:lnTo>
                <a:cubicBezTo>
                  <a:pt x="499533" y="62372"/>
                  <a:pt x="498797" y="63109"/>
                  <a:pt x="498061" y="63109"/>
                </a:cubicBezTo>
                <a:cubicBezTo>
                  <a:pt x="497692" y="63109"/>
                  <a:pt x="497692" y="63109"/>
                  <a:pt x="497324" y="63109"/>
                </a:cubicBezTo>
                <a:cubicBezTo>
                  <a:pt x="496220" y="62740"/>
                  <a:pt x="495852" y="61636"/>
                  <a:pt x="496220" y="60532"/>
                </a:cubicBezTo>
                <a:lnTo>
                  <a:pt x="500423" y="51284"/>
                </a:lnTo>
                <a:lnTo>
                  <a:pt x="484599" y="45699"/>
                </a:lnTo>
                <a:lnTo>
                  <a:pt x="481495" y="55010"/>
                </a:lnTo>
                <a:cubicBezTo>
                  <a:pt x="481495" y="55378"/>
                  <a:pt x="480759" y="56115"/>
                  <a:pt x="480023" y="56115"/>
                </a:cubicBezTo>
                <a:cubicBezTo>
                  <a:pt x="479655" y="56115"/>
                  <a:pt x="479655" y="56115"/>
                  <a:pt x="479286" y="56115"/>
                </a:cubicBezTo>
                <a:cubicBezTo>
                  <a:pt x="478182" y="55747"/>
                  <a:pt x="477814" y="54642"/>
                  <a:pt x="478182" y="53906"/>
                </a:cubicBezTo>
                <a:lnTo>
                  <a:pt x="481305" y="44537"/>
                </a:lnTo>
                <a:lnTo>
                  <a:pt x="466885" y="39447"/>
                </a:lnTo>
                <a:lnTo>
                  <a:pt x="465341" y="39271"/>
                </a:lnTo>
                <a:lnTo>
                  <a:pt x="463089" y="49489"/>
                </a:lnTo>
                <a:cubicBezTo>
                  <a:pt x="462721" y="50225"/>
                  <a:pt x="461985" y="50961"/>
                  <a:pt x="461249" y="50961"/>
                </a:cubicBezTo>
                <a:cubicBezTo>
                  <a:pt x="461249" y="50961"/>
                  <a:pt x="460880" y="50961"/>
                  <a:pt x="460880" y="50961"/>
                </a:cubicBezTo>
                <a:cubicBezTo>
                  <a:pt x="459776" y="50593"/>
                  <a:pt x="459408" y="49857"/>
                  <a:pt x="459408" y="48752"/>
                </a:cubicBezTo>
                <a:lnTo>
                  <a:pt x="461591" y="38843"/>
                </a:lnTo>
                <a:lnTo>
                  <a:pt x="444507" y="36895"/>
                </a:lnTo>
                <a:lnTo>
                  <a:pt x="443579" y="46175"/>
                </a:lnTo>
                <a:cubicBezTo>
                  <a:pt x="443579" y="47280"/>
                  <a:pt x="442843" y="48016"/>
                  <a:pt x="442107" y="48016"/>
                </a:cubicBezTo>
                <a:cubicBezTo>
                  <a:pt x="441002" y="48016"/>
                  <a:pt x="440266" y="46912"/>
                  <a:pt x="440266" y="45807"/>
                </a:cubicBezTo>
                <a:lnTo>
                  <a:pt x="441195" y="36517"/>
                </a:lnTo>
                <a:close/>
                <a:moveTo>
                  <a:pt x="387333" y="0"/>
                </a:moveTo>
                <a:lnTo>
                  <a:pt x="447823" y="7131"/>
                </a:lnTo>
                <a:lnTo>
                  <a:pt x="468153" y="9188"/>
                </a:lnTo>
                <a:cubicBezTo>
                  <a:pt x="571201" y="30341"/>
                  <a:pt x="648988" y="121777"/>
                  <a:pt x="648988" y="230969"/>
                </a:cubicBezTo>
                <a:cubicBezTo>
                  <a:pt x="648757" y="308964"/>
                  <a:pt x="609128" y="377900"/>
                  <a:pt x="548971" y="418633"/>
                </a:cubicBezTo>
                <a:lnTo>
                  <a:pt x="514303" y="437501"/>
                </a:lnTo>
                <a:lnTo>
                  <a:pt x="516099" y="437114"/>
                </a:lnTo>
                <a:lnTo>
                  <a:pt x="512120" y="438690"/>
                </a:lnTo>
                <a:lnTo>
                  <a:pt x="510565" y="439536"/>
                </a:lnTo>
                <a:lnTo>
                  <a:pt x="507836" y="440386"/>
                </a:lnTo>
                <a:lnTo>
                  <a:pt x="456125" y="460863"/>
                </a:lnTo>
                <a:cubicBezTo>
                  <a:pt x="327928" y="501483"/>
                  <a:pt x="277238" y="445397"/>
                  <a:pt x="205409" y="436378"/>
                </a:cubicBezTo>
                <a:cubicBezTo>
                  <a:pt x="225287" y="430120"/>
                  <a:pt x="239275" y="422390"/>
                  <a:pt x="272406" y="429384"/>
                </a:cubicBezTo>
                <a:cubicBezTo>
                  <a:pt x="290075" y="433065"/>
                  <a:pt x="291180" y="403248"/>
                  <a:pt x="249583" y="403616"/>
                </a:cubicBezTo>
                <a:cubicBezTo>
                  <a:pt x="207985" y="403984"/>
                  <a:pt x="130313" y="409138"/>
                  <a:pt x="114484" y="305329"/>
                </a:cubicBezTo>
                <a:cubicBezTo>
                  <a:pt x="98655" y="201520"/>
                  <a:pt x="54113" y="182010"/>
                  <a:pt x="0" y="180538"/>
                </a:cubicBezTo>
                <a:cubicBezTo>
                  <a:pt x="27241" y="145198"/>
                  <a:pt x="105281" y="126793"/>
                  <a:pt x="144670" y="155506"/>
                </a:cubicBezTo>
                <a:cubicBezTo>
                  <a:pt x="175591" y="177961"/>
                  <a:pt x="193261" y="177593"/>
                  <a:pt x="198414" y="160659"/>
                </a:cubicBezTo>
                <a:cubicBezTo>
                  <a:pt x="209826" y="123848"/>
                  <a:pt x="146878" y="98448"/>
                  <a:pt x="76568" y="108755"/>
                </a:cubicBezTo>
                <a:cubicBezTo>
                  <a:pt x="129209" y="40285"/>
                  <a:pt x="226023" y="41022"/>
                  <a:pt x="263203" y="53538"/>
                </a:cubicBezTo>
                <a:cubicBezTo>
                  <a:pt x="281241" y="59427"/>
                  <a:pt x="286394" y="40653"/>
                  <a:pt x="269829" y="36236"/>
                </a:cubicBezTo>
                <a:cubicBezTo>
                  <a:pt x="255841" y="32555"/>
                  <a:pt x="237435" y="29978"/>
                  <a:pt x="236330" y="6419"/>
                </a:cubicBezTo>
                <a:cubicBezTo>
                  <a:pt x="277191" y="21052"/>
                  <a:pt x="318259" y="-138"/>
                  <a:pt x="387333" y="0"/>
                </a:cubicBezTo>
                <a:close/>
              </a:path>
            </a:pathLst>
          </a:custGeom>
          <a:solidFill>
            <a:schemeClr val="tx1"/>
          </a:solidFill>
          <a:ln w="368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BFAACF54-6B22-F66F-E07E-8F888836117C}"/>
              </a:ext>
            </a:extLst>
          </p:cNvPr>
          <p:cNvSpPr/>
          <p:nvPr/>
        </p:nvSpPr>
        <p:spPr>
          <a:xfrm>
            <a:off x="6797705" y="5298154"/>
            <a:ext cx="609685" cy="581673"/>
          </a:xfrm>
          <a:custGeom>
            <a:avLst/>
            <a:gdLst>
              <a:gd name="T0" fmla="*/ 6158 w 7489"/>
              <a:gd name="T1" fmla="*/ 1331 h 7156"/>
              <a:gd name="T2" fmla="*/ 1331 w 7489"/>
              <a:gd name="T3" fmla="*/ 1331 h 7156"/>
              <a:gd name="T4" fmla="*/ 1331 w 7489"/>
              <a:gd name="T5" fmla="*/ 6158 h 7156"/>
              <a:gd name="T6" fmla="*/ 3745 w 7489"/>
              <a:gd name="T7" fmla="*/ 7156 h 7156"/>
              <a:gd name="T8" fmla="*/ 6158 w 7489"/>
              <a:gd name="T9" fmla="*/ 6158 h 7156"/>
              <a:gd name="T10" fmla="*/ 6158 w 7489"/>
              <a:gd name="T11" fmla="*/ 1331 h 7156"/>
              <a:gd name="T12" fmla="*/ 5652 w 7489"/>
              <a:gd name="T13" fmla="*/ 2808 h 7156"/>
              <a:gd name="T14" fmla="*/ 3661 w 7489"/>
              <a:gd name="T15" fmla="*/ 4799 h 7156"/>
              <a:gd name="T16" fmla="*/ 3460 w 7489"/>
              <a:gd name="T17" fmla="*/ 4883 h 7156"/>
              <a:gd name="T18" fmla="*/ 3259 w 7489"/>
              <a:gd name="T19" fmla="*/ 4799 h 7156"/>
              <a:gd name="T20" fmla="*/ 2121 w 7489"/>
              <a:gd name="T21" fmla="*/ 3661 h 7156"/>
              <a:gd name="T22" fmla="*/ 2121 w 7489"/>
              <a:gd name="T23" fmla="*/ 3259 h 7156"/>
              <a:gd name="T24" fmla="*/ 2524 w 7489"/>
              <a:gd name="T25" fmla="*/ 3259 h 7156"/>
              <a:gd name="T26" fmla="*/ 3460 w 7489"/>
              <a:gd name="T27" fmla="*/ 4196 h 7156"/>
              <a:gd name="T28" fmla="*/ 5250 w 7489"/>
              <a:gd name="T29" fmla="*/ 2406 h 7156"/>
              <a:gd name="T30" fmla="*/ 5652 w 7489"/>
              <a:gd name="T31" fmla="*/ 2406 h 7156"/>
              <a:gd name="T32" fmla="*/ 5652 w 7489"/>
              <a:gd name="T33" fmla="*/ 2808 h 7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489" h="7156">
                <a:moveTo>
                  <a:pt x="6158" y="1331"/>
                </a:moveTo>
                <a:cubicBezTo>
                  <a:pt x="4827" y="0"/>
                  <a:pt x="2662" y="0"/>
                  <a:pt x="1331" y="1331"/>
                </a:cubicBezTo>
                <a:cubicBezTo>
                  <a:pt x="0" y="2662"/>
                  <a:pt x="0" y="4828"/>
                  <a:pt x="1331" y="6158"/>
                </a:cubicBezTo>
                <a:cubicBezTo>
                  <a:pt x="1997" y="6824"/>
                  <a:pt x="2871" y="7156"/>
                  <a:pt x="3745" y="7156"/>
                </a:cubicBezTo>
                <a:cubicBezTo>
                  <a:pt x="4619" y="7156"/>
                  <a:pt x="5493" y="6824"/>
                  <a:pt x="6158" y="6158"/>
                </a:cubicBezTo>
                <a:cubicBezTo>
                  <a:pt x="7489" y="4828"/>
                  <a:pt x="7489" y="2662"/>
                  <a:pt x="6158" y="1331"/>
                </a:cubicBezTo>
                <a:close/>
                <a:moveTo>
                  <a:pt x="5652" y="2808"/>
                </a:moveTo>
                <a:lnTo>
                  <a:pt x="3661" y="4799"/>
                </a:lnTo>
                <a:cubicBezTo>
                  <a:pt x="3606" y="4855"/>
                  <a:pt x="3533" y="4883"/>
                  <a:pt x="3460" y="4883"/>
                </a:cubicBezTo>
                <a:cubicBezTo>
                  <a:pt x="3387" y="4883"/>
                  <a:pt x="3315" y="4855"/>
                  <a:pt x="3259" y="4799"/>
                </a:cubicBezTo>
                <a:lnTo>
                  <a:pt x="2121" y="3661"/>
                </a:lnTo>
                <a:cubicBezTo>
                  <a:pt x="2010" y="3550"/>
                  <a:pt x="2010" y="3370"/>
                  <a:pt x="2121" y="3259"/>
                </a:cubicBezTo>
                <a:cubicBezTo>
                  <a:pt x="2233" y="3148"/>
                  <a:pt x="2412" y="3148"/>
                  <a:pt x="2524" y="3259"/>
                </a:cubicBezTo>
                <a:lnTo>
                  <a:pt x="3460" y="4196"/>
                </a:lnTo>
                <a:lnTo>
                  <a:pt x="5250" y="2406"/>
                </a:lnTo>
                <a:cubicBezTo>
                  <a:pt x="5361" y="2295"/>
                  <a:pt x="5541" y="2295"/>
                  <a:pt x="5652" y="2406"/>
                </a:cubicBezTo>
                <a:cubicBezTo>
                  <a:pt x="5764" y="2517"/>
                  <a:pt x="5764" y="2697"/>
                  <a:pt x="5652" y="2808"/>
                </a:cubicBezTo>
                <a:close/>
              </a:path>
            </a:pathLst>
          </a:custGeom>
          <a:solidFill>
            <a:srgbClr val="EDC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63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53A911-520B-C49A-C747-2980354BAEA6}"/>
              </a:ext>
            </a:extLst>
          </p:cNvPr>
          <p:cNvSpPr txBox="1"/>
          <p:nvPr/>
        </p:nvSpPr>
        <p:spPr>
          <a:xfrm>
            <a:off x="660400" y="382369"/>
            <a:ext cx="6939280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endParaRPr lang="zh-CN" altLang="en-US" b="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36253F-96A0-EF19-28AE-BE12E252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0" y="1173464"/>
            <a:ext cx="6841117" cy="43443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695BFB-5D29-D0B7-E544-4F9BD9E0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17" y="1173464"/>
            <a:ext cx="5081063" cy="43443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996905-2D5D-E970-2836-A593645CA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814" y="5684536"/>
            <a:ext cx="7915275" cy="9429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8E785A-DC06-DDC3-1EE6-587302F1C554}"/>
              </a:ext>
            </a:extLst>
          </p:cNvPr>
          <p:cNvSpPr txBox="1"/>
          <p:nvPr/>
        </p:nvSpPr>
        <p:spPr>
          <a:xfrm>
            <a:off x="660400" y="166750"/>
            <a:ext cx="2357967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8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en-US" altLang="zh-CN" sz="3600" dirty="0"/>
              <a:t>DL practice</a:t>
            </a:r>
            <a:endParaRPr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6924D6-A320-4495-95C8-8C4BCA5E6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08" y="145326"/>
            <a:ext cx="1395413" cy="8930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3DE277-5A5F-2821-9CAE-6DA724754D80}"/>
              </a:ext>
            </a:extLst>
          </p:cNvPr>
          <p:cNvSpPr txBox="1"/>
          <p:nvPr/>
        </p:nvSpPr>
        <p:spPr>
          <a:xfrm>
            <a:off x="534536" y="746615"/>
            <a:ext cx="27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Candara Light" panose="020E0502030303020204" pitchFamily="34" charset="0"/>
              </a:rPr>
              <a:t>Full-connected layers</a:t>
            </a:r>
            <a:endParaRPr lang="zh-CN" altLang="en-US" dirty="0">
              <a:latin typeface="Candara Light" panose="020E0502030303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91E97EA-40F4-BC53-8C8D-EF0E33771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022" y="298104"/>
            <a:ext cx="1997686" cy="579664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2DA001B-F1EB-07F2-CDDC-A8AE8A46413C}"/>
              </a:ext>
            </a:extLst>
          </p:cNvPr>
          <p:cNvCxnSpPr>
            <a:cxnSpLocks/>
          </p:cNvCxnSpPr>
          <p:nvPr/>
        </p:nvCxnSpPr>
        <p:spPr>
          <a:xfrm>
            <a:off x="4658360" y="248920"/>
            <a:ext cx="0" cy="6823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5986B47A-647B-8307-A3C8-50381F218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599248"/>
              </p:ext>
            </p:extLst>
          </p:nvPr>
        </p:nvGraphicFramePr>
        <p:xfrm>
          <a:off x="101600" y="5785183"/>
          <a:ext cx="3815080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06342">
                  <a:extLst>
                    <a:ext uri="{9D8B030D-6E8A-4147-A177-3AD203B41FA5}">
                      <a16:colId xmlns:a16="http://schemas.microsoft.com/office/drawing/2014/main" val="3304381074"/>
                    </a:ext>
                  </a:extLst>
                </a:gridCol>
                <a:gridCol w="2008738">
                  <a:extLst>
                    <a:ext uri="{9D8B030D-6E8A-4147-A177-3AD203B41FA5}">
                      <a16:colId xmlns:a16="http://schemas.microsoft.com/office/drawing/2014/main" val="3226590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Data sets</a:t>
                      </a:r>
                      <a:endParaRPr lang="zh-CN" altLang="en-US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Size</a:t>
                      </a:r>
                      <a:endParaRPr lang="zh-CN" altLang="en-US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79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Fashion-MNIST</a:t>
                      </a:r>
                      <a:endParaRPr lang="zh-CN" altLang="en-US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(60000,28,28)</a:t>
                      </a:r>
                      <a:endParaRPr lang="zh-CN" altLang="en-US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961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623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C837C3-47FC-29BF-BC68-661E1942F791}"/>
              </a:ext>
            </a:extLst>
          </p:cNvPr>
          <p:cNvSpPr txBox="1"/>
          <p:nvPr/>
        </p:nvSpPr>
        <p:spPr>
          <a:xfrm>
            <a:off x="784819" y="309145"/>
            <a:ext cx="2357967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8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en-US" altLang="zh-CN" sz="3600" dirty="0"/>
              <a:t>DL practice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FEB669-DA6B-077C-0EC9-861F535F6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08" y="145326"/>
            <a:ext cx="1395413" cy="8930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87F1E5-CB87-AAB1-3B06-C63857174233}"/>
              </a:ext>
            </a:extLst>
          </p:cNvPr>
          <p:cNvSpPr txBox="1"/>
          <p:nvPr/>
        </p:nvSpPr>
        <p:spPr>
          <a:xfrm>
            <a:off x="595496" y="945634"/>
            <a:ext cx="371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Candara Light" panose="020E0502030303020204" pitchFamily="34" charset="0"/>
              </a:rPr>
              <a:t>convolutional neural networks</a:t>
            </a:r>
            <a:endParaRPr lang="zh-CN" altLang="en-US" dirty="0">
              <a:latin typeface="Candara Light" panose="020E0502030303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6D14C1-888A-CEF6-FFC0-BCFE65B1D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022" y="298104"/>
            <a:ext cx="1997686" cy="57966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C2D50E0-32BD-E08F-A454-F4E46904FD2B}"/>
              </a:ext>
            </a:extLst>
          </p:cNvPr>
          <p:cNvCxnSpPr>
            <a:cxnSpLocks/>
          </p:cNvCxnSpPr>
          <p:nvPr/>
        </p:nvCxnSpPr>
        <p:spPr>
          <a:xfrm>
            <a:off x="4658360" y="248920"/>
            <a:ext cx="0" cy="6823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060AC110-A105-BB67-3A22-05A2DD6A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6" y="1415370"/>
            <a:ext cx="5901824" cy="43410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897402-E70A-F5AA-A130-8E57C924C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280" y="3977640"/>
            <a:ext cx="4390994" cy="15045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9F64E4-386A-AB07-C043-59E6BB862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280" y="1922558"/>
            <a:ext cx="4378960" cy="16421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93D1084-4686-9045-2F4B-107024B3644E}"/>
              </a:ext>
            </a:extLst>
          </p:cNvPr>
          <p:cNvSpPr txBox="1"/>
          <p:nvPr/>
        </p:nvSpPr>
        <p:spPr>
          <a:xfrm>
            <a:off x="10622280" y="4669784"/>
            <a:ext cx="1463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Candara Light" panose="020E0502030303020204" pitchFamily="34" charset="0"/>
              </a:rPr>
              <a:t>Tesla </a:t>
            </a:r>
          </a:p>
          <a:p>
            <a:pPr algn="l"/>
            <a:r>
              <a:rPr lang="en-US" altLang="zh-CN" dirty="0">
                <a:latin typeface="Candara Light" panose="020E0502030303020204" pitchFamily="34" charset="0"/>
              </a:rPr>
              <a:t>T4 GPU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3BB1F1-6423-555B-6115-D14742ABCEF1}"/>
              </a:ext>
            </a:extLst>
          </p:cNvPr>
          <p:cNvSpPr txBox="1"/>
          <p:nvPr/>
        </p:nvSpPr>
        <p:spPr>
          <a:xfrm>
            <a:off x="10596880" y="2230644"/>
            <a:ext cx="82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CPU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88AC9C-A827-FE01-8943-119CD54C62F1}"/>
              </a:ext>
            </a:extLst>
          </p:cNvPr>
          <p:cNvSpPr txBox="1"/>
          <p:nvPr/>
        </p:nvSpPr>
        <p:spPr>
          <a:xfrm>
            <a:off x="10596880" y="4268235"/>
            <a:ext cx="82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GPU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AE4F598-0713-519E-270A-7DB886A823F8}"/>
              </a:ext>
            </a:extLst>
          </p:cNvPr>
          <p:cNvSpPr txBox="1"/>
          <p:nvPr/>
        </p:nvSpPr>
        <p:spPr>
          <a:xfrm>
            <a:off x="10560654" y="2625928"/>
            <a:ext cx="14630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Candara Light" panose="020E0502030303020204" pitchFamily="34" charset="0"/>
              </a:rPr>
              <a:t> 11th Gen </a:t>
            </a:r>
          </a:p>
          <a:p>
            <a:pPr algn="l"/>
            <a:r>
              <a:rPr lang="en-US" altLang="zh-CN" b="0" i="0" dirty="0">
                <a:effectLst/>
                <a:latin typeface="Candara Light" panose="020E0502030303020204" pitchFamily="34" charset="0"/>
              </a:rPr>
              <a:t>Intel® Core™ </a:t>
            </a:r>
          </a:p>
          <a:p>
            <a:pPr algn="l"/>
            <a:r>
              <a:rPr lang="en-US" altLang="zh-CN" b="0" i="0" dirty="0">
                <a:effectLst/>
                <a:latin typeface="Candara Light" panose="020E0502030303020204" pitchFamily="34" charset="0"/>
              </a:rPr>
              <a:t>Processor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4C5769A-8D80-A341-EEAD-9935A2543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443" y="1922558"/>
            <a:ext cx="1531758" cy="86161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D637FA3-CAAE-D98D-ED24-BE119C7200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662" y="4085509"/>
            <a:ext cx="1388710" cy="6943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360E496-C43F-F613-0885-04DE3E04DA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3050" y="5856834"/>
            <a:ext cx="7809230" cy="8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79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89DBC8-8D29-F399-020F-E6DD14F5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30300"/>
            <a:ext cx="4980228" cy="39687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72326F-8F57-53D4-2402-D10F8C0BA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81" y="1130300"/>
            <a:ext cx="5017337" cy="40190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683743-D831-6227-69CB-1C31C424F0C9}"/>
              </a:ext>
            </a:extLst>
          </p:cNvPr>
          <p:cNvSpPr txBox="1"/>
          <p:nvPr/>
        </p:nvSpPr>
        <p:spPr>
          <a:xfrm>
            <a:off x="784819" y="309145"/>
            <a:ext cx="2357967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8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en-US" altLang="zh-CN" sz="3600" dirty="0"/>
              <a:t>Comparison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2EFE38-759A-F3C7-4D56-7EFB6B8E9AC8}"/>
              </a:ext>
            </a:extLst>
          </p:cNvPr>
          <p:cNvSpPr txBox="1"/>
          <p:nvPr/>
        </p:nvSpPr>
        <p:spPr>
          <a:xfrm>
            <a:off x="1921376" y="5273894"/>
            <a:ext cx="27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Candara Light" panose="020E0502030303020204" pitchFamily="34" charset="0"/>
              </a:rPr>
              <a:t>Full-connected layers</a:t>
            </a:r>
            <a:endParaRPr lang="zh-CN" altLang="en-US" dirty="0">
              <a:latin typeface="Candara Light" panose="020E0502030303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E8E909-E927-9A27-69C0-B2DF4E8AA46C}"/>
              </a:ext>
            </a:extLst>
          </p:cNvPr>
          <p:cNvSpPr txBox="1"/>
          <p:nvPr/>
        </p:nvSpPr>
        <p:spPr>
          <a:xfrm>
            <a:off x="7341736" y="5353724"/>
            <a:ext cx="371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Candara Light" panose="020E0502030303020204" pitchFamily="34" charset="0"/>
              </a:rPr>
              <a:t>convolutional neural networks</a:t>
            </a:r>
            <a:endParaRPr lang="zh-CN" altLang="en-US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46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3E5EE1-C933-FDF4-2B7C-A6325D394D14}"/>
              </a:ext>
            </a:extLst>
          </p:cNvPr>
          <p:cNvSpPr txBox="1"/>
          <p:nvPr/>
        </p:nvSpPr>
        <p:spPr>
          <a:xfrm>
            <a:off x="883477" y="260688"/>
            <a:ext cx="317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rlito" panose="020F0502020204030204" pitchFamily="34" charset="0"/>
                <a:cs typeface="Carlito" panose="020F0502020204030204" pitchFamily="34" charset="0"/>
              </a:rPr>
              <a:t>Backgrounds</a:t>
            </a:r>
            <a:endParaRPr lang="zh-CN" altLang="en-US" sz="4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A439482-291F-43D5-1458-F2716F48C76D}"/>
              </a:ext>
            </a:extLst>
          </p:cNvPr>
          <p:cNvGrpSpPr/>
          <p:nvPr/>
        </p:nvGrpSpPr>
        <p:grpSpPr>
          <a:xfrm>
            <a:off x="1907105" y="1315619"/>
            <a:ext cx="8377790" cy="3981134"/>
            <a:chOff x="1488630" y="1454515"/>
            <a:chExt cx="8377790" cy="398113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30658B0-FA2E-3B27-3D2C-D2C0D78CBA05}"/>
                </a:ext>
              </a:extLst>
            </p:cNvPr>
            <p:cNvGrpSpPr/>
            <p:nvPr/>
          </p:nvGrpSpPr>
          <p:grpSpPr>
            <a:xfrm>
              <a:off x="1488630" y="1454515"/>
              <a:ext cx="8377790" cy="3981134"/>
              <a:chOff x="2119085" y="1479407"/>
              <a:chExt cx="8377790" cy="3981134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7692BCF8-B10A-8B09-E698-5A5D87765DD5}"/>
                  </a:ext>
                </a:extLst>
              </p:cNvPr>
              <p:cNvGrpSpPr/>
              <p:nvPr/>
            </p:nvGrpSpPr>
            <p:grpSpPr>
              <a:xfrm>
                <a:off x="4911457" y="1479407"/>
                <a:ext cx="5585418" cy="3761239"/>
                <a:chOff x="4911457" y="1668359"/>
                <a:chExt cx="5585418" cy="3761239"/>
              </a:xfrm>
            </p:grpSpPr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4FD8A460-EEBC-5E8F-5B76-90EB15A4EC96}"/>
                    </a:ext>
                  </a:extLst>
                </p:cNvPr>
                <p:cNvGrpSpPr/>
                <p:nvPr/>
              </p:nvGrpSpPr>
              <p:grpSpPr>
                <a:xfrm>
                  <a:off x="4923389" y="1668359"/>
                  <a:ext cx="5573486" cy="1878125"/>
                  <a:chOff x="4923389" y="2317554"/>
                  <a:chExt cx="5573486" cy="1878125"/>
                </a:xfrm>
              </p:grpSpPr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4CDC4E8A-77F5-985A-3D60-2CB616AA70CF}"/>
                      </a:ext>
                    </a:extLst>
                  </p:cNvPr>
                  <p:cNvSpPr/>
                  <p:nvPr/>
                </p:nvSpPr>
                <p:spPr>
                  <a:xfrm>
                    <a:off x="4923389" y="2317554"/>
                    <a:ext cx="5573486" cy="171268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3E8A421B-77E6-61C1-294F-BD14EEBCFCC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0025" y="2462749"/>
                    <a:ext cx="503827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b">
                    <a:spAutoFit/>
                  </a:bodyPr>
                  <a:lstStyle/>
                  <a:p>
                    <a:r>
                      <a:rPr lang="en-US" altLang="zh-CN" sz="2800" b="1" dirty="0">
                        <a:latin typeface="Carlito" panose="020F0502020204030204" pitchFamily="34" charset="0"/>
                        <a:ea typeface="微软雅黑" panose="020B0503020204020204" pitchFamily="34" charset="-122"/>
                        <a:cs typeface="Carlito" panose="020F0502020204030204" pitchFamily="34" charset="0"/>
                      </a:rPr>
                      <a:t>Robotic static state</a:t>
                    </a:r>
                  </a:p>
                </p:txBody>
              </p:sp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4571977E-D2E4-6904-4030-6CD7040F1D26}"/>
                      </a:ext>
                    </a:extLst>
                  </p:cNvPr>
                  <p:cNvSpPr txBox="1"/>
                  <p:nvPr/>
                </p:nvSpPr>
                <p:spPr>
                  <a:xfrm>
                    <a:off x="5220025" y="2793051"/>
                    <a:ext cx="5038271" cy="14026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defTabSz="913765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/>
                    </a:pP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rlito" panose="020F0502020204030204" pitchFamily="34" charset="0"/>
                        <a:ea typeface="微软雅黑" panose="020B0503020204020204" pitchFamily="34" charset="-122"/>
                        <a:cs typeface="Carlito" panose="020F0502020204030204" pitchFamily="34" charset="0"/>
                      </a:rPr>
                      <a:t>Using </a:t>
                    </a:r>
                    <a:r>
                      <a:rPr lang="en-US" altLang="zh-CN" sz="2400" b="0" i="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Carlito" panose="020F0502020204030204" pitchFamily="34" charset="0"/>
                        <a:cs typeface="Carlito" panose="020F0502020204030204" pitchFamily="34" charset="0"/>
                      </a:rPr>
                      <a:t>experimental model analysis </a:t>
                    </a:r>
                    <a:r>
                      <a:rPr lang="en-US" altLang="zh-CN" sz="2400" b="0" i="0" dirty="0">
                        <a:effectLst/>
                        <a:latin typeface="Carlito" panose="020F0502020204030204" pitchFamily="34" charset="0"/>
                        <a:cs typeface="Carlito" panose="020F0502020204030204" pitchFamily="34" charset="0"/>
                      </a:rPr>
                      <a:t>(EMA) method </a:t>
                    </a:r>
                    <a:br>
                      <a:rPr lang="en-US" altLang="zh-CN" sz="1000" dirty="0"/>
                    </a:br>
                    <a:endPara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120E5D39-ED09-C7C8-A045-1954AE7DB1F5}"/>
                    </a:ext>
                  </a:extLst>
                </p:cNvPr>
                <p:cNvGrpSpPr/>
                <p:nvPr/>
              </p:nvGrpSpPr>
              <p:grpSpPr>
                <a:xfrm>
                  <a:off x="4911457" y="3716912"/>
                  <a:ext cx="5573486" cy="1712686"/>
                  <a:chOff x="4911457" y="2413828"/>
                  <a:chExt cx="5573486" cy="1712686"/>
                </a:xfrm>
              </p:grpSpPr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515D8C14-4161-A508-BA5D-4DC6ECDBE9FA}"/>
                      </a:ext>
                    </a:extLst>
                  </p:cNvPr>
                  <p:cNvSpPr/>
                  <p:nvPr/>
                </p:nvSpPr>
                <p:spPr>
                  <a:xfrm>
                    <a:off x="4911457" y="2413828"/>
                    <a:ext cx="5573486" cy="171268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6350">
                    <a:solidFill>
                      <a:schemeClr val="tx1">
                        <a:alpha val="2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5E73C1DC-DAD0-1D90-152E-437B0AC6D354}"/>
                      </a:ext>
                    </a:extLst>
                  </p:cNvPr>
                  <p:cNvSpPr txBox="1"/>
                  <p:nvPr/>
                </p:nvSpPr>
                <p:spPr>
                  <a:xfrm>
                    <a:off x="5202465" y="2536078"/>
                    <a:ext cx="499146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b">
                    <a:spAutoFit/>
                  </a:bodyPr>
                  <a:lstStyle/>
                  <a:p>
                    <a:r>
                      <a:rPr lang="en-US" altLang="zh-CN" sz="2800" b="1" dirty="0">
                        <a:latin typeface="Carlito" panose="020F0502020204030204" pitchFamily="34" charset="0"/>
                        <a:ea typeface="微软雅黑" panose="020B0503020204020204" pitchFamily="34" charset="-122"/>
                        <a:cs typeface="Carlito" panose="020F0502020204030204" pitchFamily="34" charset="0"/>
                      </a:rPr>
                      <a:t>Dynamic properties</a:t>
                    </a:r>
                  </a:p>
                </p:txBody>
              </p:sp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77D8BD1B-BC50-CCEC-38B1-428A3DE7A683}"/>
                      </a:ext>
                    </a:extLst>
                  </p:cNvPr>
                  <p:cNvSpPr txBox="1"/>
                  <p:nvPr/>
                </p:nvSpPr>
                <p:spPr>
                  <a:xfrm>
                    <a:off x="5220024" y="2949077"/>
                    <a:ext cx="5038271" cy="11406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R="0" lvl="0" defTabSz="913765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25000"/>
                      <a:buFontTx/>
                      <a:buNone/>
                      <a:defRPr kumimoji="0" sz="2400" b="0" i="0" u="none" strike="noStrike" cap="none" spc="0" normalizeH="0" baseline="0">
                        <a:ln>
                          <a:noFill/>
                        </a:ln>
                        <a:effectLst/>
                        <a:uLnTx/>
                        <a:uFillTx/>
                        <a:latin typeface="Carlito" panose="020F0502020204030204" pitchFamily="34" charset="0"/>
                        <a:ea typeface="微软雅黑" panose="020B0503020204020204" pitchFamily="34" charset="-122"/>
                        <a:cs typeface="Carlito" panose="020F0502020204030204" pitchFamily="34" charset="0"/>
                      </a:defRPr>
                    </a:lvl1pPr>
                  </a:lstStyle>
                  <a:p>
                    <a:r>
                      <a:rPr lang="en-US" dirty="0"/>
                      <a:t>Affected by operating states and external load. </a:t>
                    </a:r>
                  </a:p>
                </p:txBody>
              </p:sp>
            </p:grpSp>
          </p:grp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5D626C5-4671-C8A0-2AB2-F0A55D616693}"/>
                  </a:ext>
                </a:extLst>
              </p:cNvPr>
              <p:cNvSpPr/>
              <p:nvPr/>
            </p:nvSpPr>
            <p:spPr>
              <a:xfrm>
                <a:off x="2119086" y="1491344"/>
                <a:ext cx="2815772" cy="2962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A3A203D7-D252-3C16-B1A2-DE5926D39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085" y="5460541"/>
                <a:ext cx="2685408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68EF44A-241B-C9B8-1D7B-B6EB64061A18}"/>
                </a:ext>
              </a:extLst>
            </p:cNvPr>
            <p:cNvSpPr txBox="1"/>
            <p:nvPr/>
          </p:nvSpPr>
          <p:spPr>
            <a:xfrm>
              <a:off x="1488630" y="4475783"/>
              <a:ext cx="26854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Carlito" panose="020F0502020204030204" pitchFamily="34" charset="0"/>
                  <a:cs typeface="Carlito" panose="020F0502020204030204" pitchFamily="34" charset="0"/>
                </a:rPr>
                <a:t>Frequency response functions  (FRF)</a:t>
              </a:r>
              <a:endParaRPr lang="zh-CN" altLang="en-US" sz="2400" dirty="0">
                <a:latin typeface="Carlito" panose="020F0502020204030204" pitchFamily="34" charset="0"/>
                <a:cs typeface="Carlito" panose="020F0502020204030204" pitchFamily="34" charset="0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AE370E8F-FD32-148E-DD04-7C737BF92E77}"/>
              </a:ext>
            </a:extLst>
          </p:cNvPr>
          <p:cNvSpPr txBox="1"/>
          <p:nvPr/>
        </p:nvSpPr>
        <p:spPr>
          <a:xfrm>
            <a:off x="1907105" y="5612107"/>
            <a:ext cx="91559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得意黑" pitchFamily="2" charset="-122"/>
                <a:ea typeface="得意黑" pitchFamily="2" charset="-122"/>
              </a:rPr>
              <a:t>I</a:t>
            </a:r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t is challenging to obtain </a:t>
            </a:r>
            <a:r>
              <a:rPr lang="zh-CN" alt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得意黑" pitchFamily="2" charset="-122"/>
                <a:ea typeface="得意黑" pitchFamily="2" charset="-122"/>
              </a:rPr>
              <a:t>in-process </a:t>
            </a:r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FRFs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442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FB343F-F7FB-FE22-D29D-148A8D242DE2}"/>
              </a:ext>
            </a:extLst>
          </p:cNvPr>
          <p:cNvSpPr txBox="1"/>
          <p:nvPr/>
        </p:nvSpPr>
        <p:spPr>
          <a:xfrm>
            <a:off x="784819" y="309144"/>
            <a:ext cx="2357967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8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zh-CN" altLang="en-US" sz="36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C8BF00-1677-DC43-5D43-B845ABB0A991}"/>
              </a:ext>
            </a:extLst>
          </p:cNvPr>
          <p:cNvSpPr txBox="1"/>
          <p:nvPr/>
        </p:nvSpPr>
        <p:spPr>
          <a:xfrm>
            <a:off x="784818" y="955475"/>
            <a:ext cx="75824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学习内容：</a:t>
            </a:r>
            <a:endParaRPr lang="en-US" altLang="zh-CN" sz="2800" dirty="0">
              <a:latin typeface="得意黑" pitchFamily="2" charset="-122"/>
              <a:ea typeface="得意黑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阅读论文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学习相关算法及实现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见过实验室，和学长做了基本交流，了解基本情况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A3A30F-F5F5-4549-1CD9-E36601FA0A19}"/>
              </a:ext>
            </a:extLst>
          </p:cNvPr>
          <p:cNvSpPr txBox="1"/>
          <p:nvPr/>
        </p:nvSpPr>
        <p:spPr>
          <a:xfrm>
            <a:off x="784818" y="2761516"/>
            <a:ext cx="695316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不足：</a:t>
            </a:r>
            <a:endParaRPr lang="en-US" altLang="zh-CN" sz="2800" dirty="0">
              <a:latin typeface="得意黑" pitchFamily="2" charset="-122"/>
              <a:ea typeface="得意黑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多理论而轻实践，本学期要多实践，多进实验室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扎实数学功底，继续努力学习相关知识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3580B5-3E20-4367-4DDE-488EAC58C4D0}"/>
              </a:ext>
            </a:extLst>
          </p:cNvPr>
          <p:cNvSpPr txBox="1"/>
          <p:nvPr/>
        </p:nvSpPr>
        <p:spPr>
          <a:xfrm>
            <a:off x="784819" y="4392732"/>
            <a:ext cx="442627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新知：</a:t>
            </a:r>
            <a:endParaRPr lang="en-US" altLang="zh-CN" sz="2800" dirty="0">
              <a:latin typeface="得意黑" pitchFamily="2" charset="-122"/>
              <a:ea typeface="得意黑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机械加工基础参数知识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震颤稳定性判断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部分机器学习算法及方法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部分深度学习算法及方法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Python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、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MATLAB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基础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0F310C-D9DA-0B2D-4EAE-36E308063A49}"/>
              </a:ext>
            </a:extLst>
          </p:cNvPr>
          <p:cNvSpPr txBox="1"/>
          <p:nvPr/>
        </p:nvSpPr>
        <p:spPr>
          <a:xfrm>
            <a:off x="6980903" y="4392732"/>
            <a:ext cx="442627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未至之境：</a:t>
            </a:r>
            <a:endParaRPr lang="en-US" altLang="zh-CN" sz="2800" dirty="0">
              <a:latin typeface="得意黑" pitchFamily="2" charset="-122"/>
              <a:ea typeface="得意黑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特征提取转换方法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模型搭建的过程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更多机械原理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算法优化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65EF289-62D1-79FC-E74C-9B21E6392772}"/>
              </a:ext>
            </a:extLst>
          </p:cNvPr>
          <p:cNvCxnSpPr/>
          <p:nvPr/>
        </p:nvCxnSpPr>
        <p:spPr>
          <a:xfrm>
            <a:off x="784818" y="4159045"/>
            <a:ext cx="10734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64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3ED6FB0B-D840-B747-9836-2CFC5F38D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6" t="44361" r="26817" b="42200"/>
          <a:stretch/>
        </p:blipFill>
        <p:spPr>
          <a:xfrm>
            <a:off x="2228524" y="2481212"/>
            <a:ext cx="7579858" cy="1982348"/>
          </a:xfrm>
          <a:custGeom>
            <a:avLst/>
            <a:gdLst/>
            <a:ahLst/>
            <a:cxnLst/>
            <a:rect l="l" t="t" r="r" b="b"/>
            <a:pathLst>
              <a:path w="7579858" h="1982348">
                <a:moveTo>
                  <a:pt x="3400727" y="385967"/>
                </a:moveTo>
                <a:cubicBezTo>
                  <a:pt x="3373531" y="419670"/>
                  <a:pt x="3331491" y="466625"/>
                  <a:pt x="3274609" y="526830"/>
                </a:cubicBezTo>
                <a:cubicBezTo>
                  <a:pt x="3070551" y="746419"/>
                  <a:pt x="2927894" y="912442"/>
                  <a:pt x="2846638" y="1024899"/>
                </a:cubicBezTo>
                <a:cubicBezTo>
                  <a:pt x="2856302" y="1017474"/>
                  <a:pt x="2909464" y="999503"/>
                  <a:pt x="3006126" y="970986"/>
                </a:cubicBezTo>
                <a:cubicBezTo>
                  <a:pt x="3045878" y="959626"/>
                  <a:pt x="3113293" y="943650"/>
                  <a:pt x="3208370" y="923058"/>
                </a:cubicBezTo>
                <a:cubicBezTo>
                  <a:pt x="3213111" y="907777"/>
                  <a:pt x="3232744" y="841426"/>
                  <a:pt x="3267268" y="724005"/>
                </a:cubicBezTo>
                <a:cubicBezTo>
                  <a:pt x="3273149" y="702509"/>
                  <a:pt x="3291864" y="660505"/>
                  <a:pt x="3323413" y="597992"/>
                </a:cubicBezTo>
                <a:cubicBezTo>
                  <a:pt x="3362692" y="474272"/>
                  <a:pt x="3388464" y="403597"/>
                  <a:pt x="3400727" y="385967"/>
                </a:cubicBezTo>
                <a:close/>
                <a:moveTo>
                  <a:pt x="7355402" y="98776"/>
                </a:moveTo>
                <a:cubicBezTo>
                  <a:pt x="7413202" y="98776"/>
                  <a:pt x="7462402" y="114084"/>
                  <a:pt x="7503002" y="144701"/>
                </a:cubicBezTo>
                <a:cubicBezTo>
                  <a:pt x="7554239" y="182535"/>
                  <a:pt x="7579858" y="233646"/>
                  <a:pt x="7579858" y="298037"/>
                </a:cubicBezTo>
                <a:cubicBezTo>
                  <a:pt x="7579858" y="391890"/>
                  <a:pt x="7530039" y="492237"/>
                  <a:pt x="7430402" y="599076"/>
                </a:cubicBezTo>
                <a:cubicBezTo>
                  <a:pt x="7339080" y="696517"/>
                  <a:pt x="7232454" y="776118"/>
                  <a:pt x="7110528" y="837881"/>
                </a:cubicBezTo>
                <a:cubicBezTo>
                  <a:pt x="7047751" y="869207"/>
                  <a:pt x="6998656" y="884870"/>
                  <a:pt x="6963242" y="884870"/>
                </a:cubicBezTo>
                <a:cubicBezTo>
                  <a:pt x="6935100" y="884870"/>
                  <a:pt x="6910260" y="873531"/>
                  <a:pt x="6888722" y="850853"/>
                </a:cubicBezTo>
                <a:cubicBezTo>
                  <a:pt x="6874290" y="835225"/>
                  <a:pt x="6867073" y="816726"/>
                  <a:pt x="6867073" y="795355"/>
                </a:cubicBezTo>
                <a:cubicBezTo>
                  <a:pt x="6867073" y="750444"/>
                  <a:pt x="6901764" y="715927"/>
                  <a:pt x="6971146" y="691803"/>
                </a:cubicBezTo>
                <a:cubicBezTo>
                  <a:pt x="7073634" y="655472"/>
                  <a:pt x="7161342" y="619926"/>
                  <a:pt x="7234269" y="585165"/>
                </a:cubicBezTo>
                <a:cubicBezTo>
                  <a:pt x="7339190" y="471818"/>
                  <a:pt x="7391650" y="386579"/>
                  <a:pt x="7391650" y="329446"/>
                </a:cubicBezTo>
                <a:cubicBezTo>
                  <a:pt x="7391650" y="313387"/>
                  <a:pt x="7384719" y="300115"/>
                  <a:pt x="7370857" y="289632"/>
                </a:cubicBezTo>
                <a:cubicBezTo>
                  <a:pt x="7358941" y="280747"/>
                  <a:pt x="7344648" y="276305"/>
                  <a:pt x="7327976" y="276305"/>
                </a:cubicBezTo>
                <a:cubicBezTo>
                  <a:pt x="7272916" y="276305"/>
                  <a:pt x="7206732" y="282367"/>
                  <a:pt x="7129424" y="294491"/>
                </a:cubicBezTo>
                <a:cubicBezTo>
                  <a:pt x="7001422" y="386495"/>
                  <a:pt x="6905379" y="465603"/>
                  <a:pt x="6841295" y="531815"/>
                </a:cubicBezTo>
                <a:cubicBezTo>
                  <a:pt x="6780172" y="639558"/>
                  <a:pt x="6749610" y="730916"/>
                  <a:pt x="6749610" y="805887"/>
                </a:cubicBezTo>
                <a:cubicBezTo>
                  <a:pt x="6749610" y="860781"/>
                  <a:pt x="6762862" y="913707"/>
                  <a:pt x="6789363" y="964666"/>
                </a:cubicBezTo>
                <a:cubicBezTo>
                  <a:pt x="6819535" y="1020255"/>
                  <a:pt x="6855172" y="1078952"/>
                  <a:pt x="6896272" y="1140756"/>
                </a:cubicBezTo>
                <a:cubicBezTo>
                  <a:pt x="6936970" y="1201906"/>
                  <a:pt x="6968358" y="1253720"/>
                  <a:pt x="6990438" y="1296198"/>
                </a:cubicBezTo>
                <a:cubicBezTo>
                  <a:pt x="7030996" y="1371433"/>
                  <a:pt x="7051276" y="1437485"/>
                  <a:pt x="7051276" y="1494353"/>
                </a:cubicBezTo>
                <a:cubicBezTo>
                  <a:pt x="7051276" y="1606629"/>
                  <a:pt x="6988214" y="1705321"/>
                  <a:pt x="6862088" y="1790429"/>
                </a:cubicBezTo>
                <a:cubicBezTo>
                  <a:pt x="6757640" y="1859533"/>
                  <a:pt x="6639226" y="1894085"/>
                  <a:pt x="6506844" y="1894085"/>
                </a:cubicBezTo>
                <a:cubicBezTo>
                  <a:pt x="6374837" y="1894085"/>
                  <a:pt x="6270972" y="1857169"/>
                  <a:pt x="6195251" y="1783338"/>
                </a:cubicBezTo>
                <a:cubicBezTo>
                  <a:pt x="6136798" y="1725816"/>
                  <a:pt x="6107571" y="1659236"/>
                  <a:pt x="6107571" y="1583597"/>
                </a:cubicBezTo>
                <a:cubicBezTo>
                  <a:pt x="6107571" y="1500534"/>
                  <a:pt x="6135365" y="1430721"/>
                  <a:pt x="6190954" y="1374158"/>
                </a:cubicBezTo>
                <a:cubicBezTo>
                  <a:pt x="6224199" y="1339954"/>
                  <a:pt x="6260934" y="1315309"/>
                  <a:pt x="6301159" y="1300223"/>
                </a:cubicBezTo>
                <a:cubicBezTo>
                  <a:pt x="6338492" y="1285498"/>
                  <a:pt x="6368324" y="1278136"/>
                  <a:pt x="6390654" y="1278136"/>
                </a:cubicBezTo>
                <a:cubicBezTo>
                  <a:pt x="6456434" y="1278136"/>
                  <a:pt x="6489324" y="1306230"/>
                  <a:pt x="6489324" y="1362416"/>
                </a:cubicBezTo>
                <a:cubicBezTo>
                  <a:pt x="6489324" y="1403795"/>
                  <a:pt x="6463630" y="1433237"/>
                  <a:pt x="6412240" y="1450743"/>
                </a:cubicBezTo>
                <a:cubicBezTo>
                  <a:pt x="6345277" y="1474964"/>
                  <a:pt x="6311796" y="1515759"/>
                  <a:pt x="6311796" y="1573127"/>
                </a:cubicBezTo>
                <a:cubicBezTo>
                  <a:pt x="6311796" y="1620471"/>
                  <a:pt x="6327925" y="1655795"/>
                  <a:pt x="6360182" y="1679098"/>
                </a:cubicBezTo>
                <a:cubicBezTo>
                  <a:pt x="6395902" y="1704070"/>
                  <a:pt x="6439610" y="1716556"/>
                  <a:pt x="6491306" y="1716556"/>
                </a:cubicBezTo>
                <a:cubicBezTo>
                  <a:pt x="6600036" y="1716556"/>
                  <a:pt x="6694981" y="1684910"/>
                  <a:pt x="6776140" y="1621618"/>
                </a:cubicBezTo>
                <a:cubicBezTo>
                  <a:pt x="6823414" y="1584146"/>
                  <a:pt x="6847051" y="1536997"/>
                  <a:pt x="6847051" y="1480171"/>
                </a:cubicBezTo>
                <a:cubicBezTo>
                  <a:pt x="6847051" y="1444382"/>
                  <a:pt x="6842644" y="1417067"/>
                  <a:pt x="6833828" y="1398227"/>
                </a:cubicBezTo>
                <a:cubicBezTo>
                  <a:pt x="6812694" y="1356472"/>
                  <a:pt x="6785434" y="1310693"/>
                  <a:pt x="6752051" y="1260888"/>
                </a:cubicBezTo>
                <a:cubicBezTo>
                  <a:pt x="6699424" y="1181704"/>
                  <a:pt x="6654102" y="1100649"/>
                  <a:pt x="6616088" y="1017724"/>
                </a:cubicBezTo>
                <a:cubicBezTo>
                  <a:pt x="6576073" y="960092"/>
                  <a:pt x="6556064" y="894346"/>
                  <a:pt x="6556064" y="820487"/>
                </a:cubicBezTo>
                <a:cubicBezTo>
                  <a:pt x="6556064" y="649117"/>
                  <a:pt x="6636820" y="497596"/>
                  <a:pt x="6798331" y="365924"/>
                </a:cubicBezTo>
                <a:cubicBezTo>
                  <a:pt x="6892170" y="274156"/>
                  <a:pt x="6986455" y="207347"/>
                  <a:pt x="7081184" y="165495"/>
                </a:cubicBezTo>
                <a:cubicBezTo>
                  <a:pt x="7181128" y="121016"/>
                  <a:pt x="7272534" y="98776"/>
                  <a:pt x="7355402" y="98776"/>
                </a:cubicBezTo>
                <a:close/>
                <a:moveTo>
                  <a:pt x="3539818" y="85282"/>
                </a:moveTo>
                <a:cubicBezTo>
                  <a:pt x="3570685" y="85282"/>
                  <a:pt x="3597597" y="97962"/>
                  <a:pt x="3620553" y="123324"/>
                </a:cubicBezTo>
                <a:cubicBezTo>
                  <a:pt x="3638628" y="144806"/>
                  <a:pt x="3647666" y="168505"/>
                  <a:pt x="3647666" y="194423"/>
                </a:cubicBezTo>
                <a:cubicBezTo>
                  <a:pt x="3647666" y="221869"/>
                  <a:pt x="3634728" y="267955"/>
                  <a:pt x="3608852" y="332679"/>
                </a:cubicBezTo>
                <a:cubicBezTo>
                  <a:pt x="3568238" y="436877"/>
                  <a:pt x="3526804" y="556237"/>
                  <a:pt x="3484549" y="690760"/>
                </a:cubicBezTo>
                <a:cubicBezTo>
                  <a:pt x="3458306" y="776447"/>
                  <a:pt x="3439579" y="837697"/>
                  <a:pt x="3428368" y="874510"/>
                </a:cubicBezTo>
                <a:lnTo>
                  <a:pt x="3424268" y="887988"/>
                </a:lnTo>
                <a:lnTo>
                  <a:pt x="3466232" y="886653"/>
                </a:lnTo>
                <a:cubicBezTo>
                  <a:pt x="3477616" y="886340"/>
                  <a:pt x="3485633" y="886184"/>
                  <a:pt x="3490284" y="886184"/>
                </a:cubicBezTo>
                <a:cubicBezTo>
                  <a:pt x="3559611" y="886184"/>
                  <a:pt x="3594274" y="914270"/>
                  <a:pt x="3594274" y="970443"/>
                </a:cubicBezTo>
                <a:cubicBezTo>
                  <a:pt x="3594274" y="991842"/>
                  <a:pt x="3586943" y="1013352"/>
                  <a:pt x="3572281" y="1034973"/>
                </a:cubicBezTo>
                <a:cubicBezTo>
                  <a:pt x="3557619" y="1056594"/>
                  <a:pt x="3539387" y="1070115"/>
                  <a:pt x="3517585" y="1075538"/>
                </a:cubicBezTo>
                <a:cubicBezTo>
                  <a:pt x="3512190" y="1077332"/>
                  <a:pt x="3496013" y="1078229"/>
                  <a:pt x="3469052" y="1078229"/>
                </a:cubicBezTo>
                <a:cubicBezTo>
                  <a:pt x="3422404" y="1078229"/>
                  <a:pt x="3392385" y="1079897"/>
                  <a:pt x="3378995" y="1083234"/>
                </a:cubicBezTo>
                <a:cubicBezTo>
                  <a:pt x="3362004" y="1133289"/>
                  <a:pt x="3330706" y="1287354"/>
                  <a:pt x="3285100" y="1545430"/>
                </a:cubicBezTo>
                <a:cubicBezTo>
                  <a:pt x="3262297" y="1710348"/>
                  <a:pt x="3251452" y="1817334"/>
                  <a:pt x="3252564" y="1866388"/>
                </a:cubicBezTo>
                <a:cubicBezTo>
                  <a:pt x="3252564" y="1934198"/>
                  <a:pt x="3224436" y="1968104"/>
                  <a:pt x="3168180" y="1968104"/>
                </a:cubicBezTo>
                <a:cubicBezTo>
                  <a:pt x="3127621" y="1968104"/>
                  <a:pt x="3096886" y="1948867"/>
                  <a:pt x="3075974" y="1910394"/>
                </a:cubicBezTo>
                <a:cubicBezTo>
                  <a:pt x="3061110" y="1884977"/>
                  <a:pt x="3053679" y="1851691"/>
                  <a:pt x="3053679" y="1810534"/>
                </a:cubicBezTo>
                <a:cubicBezTo>
                  <a:pt x="3053679" y="1687844"/>
                  <a:pt x="3075216" y="1523754"/>
                  <a:pt x="3118292" y="1318264"/>
                </a:cubicBezTo>
                <a:cubicBezTo>
                  <a:pt x="3140621" y="1212953"/>
                  <a:pt x="3156639" y="1144732"/>
                  <a:pt x="3166345" y="1113601"/>
                </a:cubicBezTo>
                <a:cubicBezTo>
                  <a:pt x="2991874" y="1152143"/>
                  <a:pt x="2841216" y="1196706"/>
                  <a:pt x="2714368" y="1247290"/>
                </a:cubicBezTo>
                <a:cubicBezTo>
                  <a:pt x="2638465" y="1358704"/>
                  <a:pt x="2548303" y="1501729"/>
                  <a:pt x="2443882" y="1676366"/>
                </a:cubicBezTo>
                <a:lnTo>
                  <a:pt x="2386256" y="1784735"/>
                </a:lnTo>
                <a:cubicBezTo>
                  <a:pt x="2373604" y="1807343"/>
                  <a:pt x="2355904" y="1837091"/>
                  <a:pt x="2333157" y="1873979"/>
                </a:cubicBezTo>
                <a:cubicBezTo>
                  <a:pt x="2298118" y="1934184"/>
                  <a:pt x="2259812" y="1964287"/>
                  <a:pt x="2218238" y="1964287"/>
                </a:cubicBezTo>
                <a:cubicBezTo>
                  <a:pt x="2193336" y="1964287"/>
                  <a:pt x="2173453" y="1955708"/>
                  <a:pt x="2158589" y="1938550"/>
                </a:cubicBezTo>
                <a:cubicBezTo>
                  <a:pt x="2141307" y="1921267"/>
                  <a:pt x="2132665" y="1901753"/>
                  <a:pt x="2132665" y="1880007"/>
                </a:cubicBezTo>
                <a:cubicBezTo>
                  <a:pt x="2132665" y="1850850"/>
                  <a:pt x="2175434" y="1772590"/>
                  <a:pt x="2260973" y="1645228"/>
                </a:cubicBezTo>
                <a:cubicBezTo>
                  <a:pt x="2276935" y="1595492"/>
                  <a:pt x="2322353" y="1511977"/>
                  <a:pt x="2397227" y="1394681"/>
                </a:cubicBezTo>
                <a:cubicBezTo>
                  <a:pt x="2422366" y="1355805"/>
                  <a:pt x="2443222" y="1333655"/>
                  <a:pt x="2459796" y="1328233"/>
                </a:cubicBezTo>
                <a:cubicBezTo>
                  <a:pt x="2431473" y="1342151"/>
                  <a:pt x="2399674" y="1356876"/>
                  <a:pt x="2364399" y="1372406"/>
                </a:cubicBezTo>
                <a:cubicBezTo>
                  <a:pt x="2333448" y="1386589"/>
                  <a:pt x="2308720" y="1393680"/>
                  <a:pt x="2290213" y="1393680"/>
                </a:cubicBezTo>
                <a:cubicBezTo>
                  <a:pt x="2262558" y="1393680"/>
                  <a:pt x="2241333" y="1381555"/>
                  <a:pt x="2226539" y="1357306"/>
                </a:cubicBezTo>
                <a:cubicBezTo>
                  <a:pt x="2217168" y="1344431"/>
                  <a:pt x="2212482" y="1328462"/>
                  <a:pt x="2212482" y="1309400"/>
                </a:cubicBezTo>
                <a:cubicBezTo>
                  <a:pt x="2212482" y="1269453"/>
                  <a:pt x="2228847" y="1239941"/>
                  <a:pt x="2261578" y="1220865"/>
                </a:cubicBezTo>
                <a:cubicBezTo>
                  <a:pt x="2294294" y="1200731"/>
                  <a:pt x="2363085" y="1176413"/>
                  <a:pt x="2467951" y="1147909"/>
                </a:cubicBezTo>
                <a:cubicBezTo>
                  <a:pt x="2515906" y="1128874"/>
                  <a:pt x="2557473" y="1111355"/>
                  <a:pt x="2592651" y="1095352"/>
                </a:cubicBezTo>
                <a:cubicBezTo>
                  <a:pt x="2607917" y="1076442"/>
                  <a:pt x="2654135" y="1011926"/>
                  <a:pt x="2731303" y="901805"/>
                </a:cubicBezTo>
                <a:cubicBezTo>
                  <a:pt x="2764812" y="853307"/>
                  <a:pt x="2859583" y="739196"/>
                  <a:pt x="3015616" y="559470"/>
                </a:cubicBezTo>
                <a:cubicBezTo>
                  <a:pt x="3128741" y="426852"/>
                  <a:pt x="3244444" y="304447"/>
                  <a:pt x="3362727" y="192254"/>
                </a:cubicBezTo>
                <a:cubicBezTo>
                  <a:pt x="3436836" y="120939"/>
                  <a:pt x="3495866" y="85282"/>
                  <a:pt x="3539818" y="85282"/>
                </a:cubicBezTo>
                <a:close/>
                <a:moveTo>
                  <a:pt x="1480212" y="80088"/>
                </a:moveTo>
                <a:cubicBezTo>
                  <a:pt x="1560356" y="80088"/>
                  <a:pt x="1620290" y="87395"/>
                  <a:pt x="1660014" y="102008"/>
                </a:cubicBezTo>
                <a:cubicBezTo>
                  <a:pt x="1686140" y="111352"/>
                  <a:pt x="1699203" y="134356"/>
                  <a:pt x="1699203" y="171022"/>
                </a:cubicBezTo>
                <a:cubicBezTo>
                  <a:pt x="1699203" y="227973"/>
                  <a:pt x="1661516" y="260822"/>
                  <a:pt x="1586141" y="269568"/>
                </a:cubicBezTo>
                <a:cubicBezTo>
                  <a:pt x="1532638" y="274935"/>
                  <a:pt x="1453099" y="278932"/>
                  <a:pt x="1347525" y="281560"/>
                </a:cubicBezTo>
                <a:cubicBezTo>
                  <a:pt x="1164813" y="287607"/>
                  <a:pt x="1038075" y="293164"/>
                  <a:pt x="967311" y="298231"/>
                </a:cubicBezTo>
                <a:lnTo>
                  <a:pt x="956037" y="299128"/>
                </a:lnTo>
                <a:lnTo>
                  <a:pt x="964937" y="303527"/>
                </a:lnTo>
                <a:cubicBezTo>
                  <a:pt x="970387" y="309211"/>
                  <a:pt x="973113" y="319526"/>
                  <a:pt x="973113" y="334473"/>
                </a:cubicBezTo>
                <a:cubicBezTo>
                  <a:pt x="973113" y="358749"/>
                  <a:pt x="957408" y="393885"/>
                  <a:pt x="925999" y="439880"/>
                </a:cubicBezTo>
                <a:cubicBezTo>
                  <a:pt x="761609" y="680492"/>
                  <a:pt x="604040" y="954648"/>
                  <a:pt x="453291" y="1262348"/>
                </a:cubicBezTo>
                <a:cubicBezTo>
                  <a:pt x="339040" y="1494367"/>
                  <a:pt x="255434" y="1700719"/>
                  <a:pt x="202473" y="1881404"/>
                </a:cubicBezTo>
                <a:cubicBezTo>
                  <a:pt x="187526" y="1948700"/>
                  <a:pt x="157715" y="1982348"/>
                  <a:pt x="113041" y="1982348"/>
                </a:cubicBezTo>
                <a:cubicBezTo>
                  <a:pt x="76084" y="1982348"/>
                  <a:pt x="45898" y="1964495"/>
                  <a:pt x="22483" y="1928790"/>
                </a:cubicBezTo>
                <a:cubicBezTo>
                  <a:pt x="7494" y="1906306"/>
                  <a:pt x="0" y="1882106"/>
                  <a:pt x="0" y="1856189"/>
                </a:cubicBezTo>
                <a:cubicBezTo>
                  <a:pt x="0" y="1771526"/>
                  <a:pt x="77293" y="1572196"/>
                  <a:pt x="231881" y="1258197"/>
                </a:cubicBezTo>
                <a:cubicBezTo>
                  <a:pt x="329641" y="1058339"/>
                  <a:pt x="419114" y="894248"/>
                  <a:pt x="500301" y="765927"/>
                </a:cubicBezTo>
                <a:cubicBezTo>
                  <a:pt x="533573" y="703928"/>
                  <a:pt x="621719" y="565122"/>
                  <a:pt x="764737" y="349510"/>
                </a:cubicBezTo>
                <a:lnTo>
                  <a:pt x="775124" y="346840"/>
                </a:lnTo>
                <a:cubicBezTo>
                  <a:pt x="621830" y="373648"/>
                  <a:pt x="472207" y="407470"/>
                  <a:pt x="326255" y="448306"/>
                </a:cubicBezTo>
                <a:cubicBezTo>
                  <a:pt x="292009" y="460667"/>
                  <a:pt x="264256" y="466847"/>
                  <a:pt x="242997" y="466847"/>
                </a:cubicBezTo>
                <a:cubicBezTo>
                  <a:pt x="214048" y="466847"/>
                  <a:pt x="192149" y="457094"/>
                  <a:pt x="177299" y="437586"/>
                </a:cubicBezTo>
                <a:cubicBezTo>
                  <a:pt x="160545" y="417522"/>
                  <a:pt x="152168" y="397014"/>
                  <a:pt x="152168" y="376060"/>
                </a:cubicBezTo>
                <a:cubicBezTo>
                  <a:pt x="152168" y="325824"/>
                  <a:pt x="189959" y="289458"/>
                  <a:pt x="265542" y="266961"/>
                </a:cubicBezTo>
                <a:cubicBezTo>
                  <a:pt x="400552" y="224456"/>
                  <a:pt x="567486" y="184662"/>
                  <a:pt x="766343" y="147580"/>
                </a:cubicBezTo>
                <a:cubicBezTo>
                  <a:pt x="1015326" y="102586"/>
                  <a:pt x="1253282" y="80088"/>
                  <a:pt x="1480212" y="80088"/>
                </a:cubicBezTo>
                <a:close/>
                <a:moveTo>
                  <a:pt x="5807074" y="49388"/>
                </a:moveTo>
                <a:cubicBezTo>
                  <a:pt x="5825886" y="49388"/>
                  <a:pt x="5842320" y="55165"/>
                  <a:pt x="5856378" y="66719"/>
                </a:cubicBezTo>
                <a:cubicBezTo>
                  <a:pt x="5877068" y="84712"/>
                  <a:pt x="5887412" y="106652"/>
                  <a:pt x="5887412" y="132542"/>
                </a:cubicBezTo>
                <a:cubicBezTo>
                  <a:pt x="5887412" y="212825"/>
                  <a:pt x="5807143" y="386822"/>
                  <a:pt x="5646606" y="654533"/>
                </a:cubicBezTo>
                <a:cubicBezTo>
                  <a:pt x="5657242" y="636472"/>
                  <a:pt x="5714472" y="599104"/>
                  <a:pt x="5818294" y="542431"/>
                </a:cubicBezTo>
                <a:cubicBezTo>
                  <a:pt x="5856795" y="510006"/>
                  <a:pt x="5957371" y="450093"/>
                  <a:pt x="6120022" y="362691"/>
                </a:cubicBezTo>
                <a:cubicBezTo>
                  <a:pt x="6169758" y="331476"/>
                  <a:pt x="6241676" y="294352"/>
                  <a:pt x="6335780" y="251319"/>
                </a:cubicBezTo>
                <a:cubicBezTo>
                  <a:pt x="6396208" y="223483"/>
                  <a:pt x="6438852" y="209564"/>
                  <a:pt x="6463713" y="209564"/>
                </a:cubicBezTo>
                <a:cubicBezTo>
                  <a:pt x="6482650" y="209564"/>
                  <a:pt x="6501519" y="217497"/>
                  <a:pt x="6520316" y="233362"/>
                </a:cubicBezTo>
                <a:cubicBezTo>
                  <a:pt x="6537976" y="250992"/>
                  <a:pt x="6546804" y="273329"/>
                  <a:pt x="6546804" y="300373"/>
                </a:cubicBezTo>
                <a:cubicBezTo>
                  <a:pt x="6546804" y="333784"/>
                  <a:pt x="6534332" y="358965"/>
                  <a:pt x="6509388" y="375914"/>
                </a:cubicBezTo>
                <a:cubicBezTo>
                  <a:pt x="6492800" y="388386"/>
                  <a:pt x="6462058" y="401810"/>
                  <a:pt x="6417162" y="416187"/>
                </a:cubicBezTo>
                <a:cubicBezTo>
                  <a:pt x="6138884" y="524585"/>
                  <a:pt x="5910653" y="654457"/>
                  <a:pt x="5732470" y="805804"/>
                </a:cubicBezTo>
                <a:cubicBezTo>
                  <a:pt x="5709195" y="892469"/>
                  <a:pt x="5690550" y="980969"/>
                  <a:pt x="5676534" y="1071304"/>
                </a:cubicBezTo>
                <a:cubicBezTo>
                  <a:pt x="5648044" y="1261263"/>
                  <a:pt x="5633800" y="1421690"/>
                  <a:pt x="5633800" y="1552584"/>
                </a:cubicBezTo>
                <a:cubicBezTo>
                  <a:pt x="5633800" y="1596062"/>
                  <a:pt x="5637944" y="1626252"/>
                  <a:pt x="5646230" y="1643152"/>
                </a:cubicBezTo>
                <a:cubicBezTo>
                  <a:pt x="5654517" y="1660053"/>
                  <a:pt x="5664556" y="1668503"/>
                  <a:pt x="5676346" y="1668503"/>
                </a:cubicBezTo>
                <a:cubicBezTo>
                  <a:pt x="5713290" y="1668503"/>
                  <a:pt x="5797848" y="1574977"/>
                  <a:pt x="5930021" y="1387924"/>
                </a:cubicBezTo>
                <a:cubicBezTo>
                  <a:pt x="5961514" y="1343611"/>
                  <a:pt x="5989796" y="1321455"/>
                  <a:pt x="6014865" y="1321455"/>
                </a:cubicBezTo>
                <a:cubicBezTo>
                  <a:pt x="6053588" y="1321455"/>
                  <a:pt x="6072950" y="1342582"/>
                  <a:pt x="6072950" y="1384837"/>
                </a:cubicBezTo>
                <a:cubicBezTo>
                  <a:pt x="6072950" y="1424964"/>
                  <a:pt x="6027310" y="1506352"/>
                  <a:pt x="5936028" y="1629001"/>
                </a:cubicBezTo>
                <a:cubicBezTo>
                  <a:pt x="5833666" y="1789706"/>
                  <a:pt x="5732631" y="1870058"/>
                  <a:pt x="5632924" y="1870058"/>
                </a:cubicBezTo>
                <a:cubicBezTo>
                  <a:pt x="5544508" y="1870058"/>
                  <a:pt x="5487333" y="1827449"/>
                  <a:pt x="5461402" y="1742230"/>
                </a:cubicBezTo>
                <a:cubicBezTo>
                  <a:pt x="5442854" y="1683471"/>
                  <a:pt x="5433580" y="1614256"/>
                  <a:pt x="5433580" y="1534585"/>
                </a:cubicBezTo>
                <a:cubicBezTo>
                  <a:pt x="5433580" y="1380443"/>
                  <a:pt x="5452913" y="1216826"/>
                  <a:pt x="5491581" y="1043732"/>
                </a:cubicBezTo>
                <a:cubicBezTo>
                  <a:pt x="5516000" y="933837"/>
                  <a:pt x="5534135" y="854887"/>
                  <a:pt x="5545986" y="806881"/>
                </a:cubicBezTo>
                <a:lnTo>
                  <a:pt x="5547187" y="802075"/>
                </a:lnTo>
                <a:lnTo>
                  <a:pt x="5538763" y="826385"/>
                </a:lnTo>
                <a:cubicBezTo>
                  <a:pt x="5505915" y="911502"/>
                  <a:pt x="5439826" y="1034493"/>
                  <a:pt x="5340498" y="1195357"/>
                </a:cubicBezTo>
                <a:cubicBezTo>
                  <a:pt x="5180155" y="1471912"/>
                  <a:pt x="5084202" y="1692029"/>
                  <a:pt x="5052639" y="1855709"/>
                </a:cubicBezTo>
                <a:cubicBezTo>
                  <a:pt x="5037971" y="1919557"/>
                  <a:pt x="5004802" y="1951481"/>
                  <a:pt x="4953135" y="1951481"/>
                </a:cubicBezTo>
                <a:cubicBezTo>
                  <a:pt x="4918235" y="1951481"/>
                  <a:pt x="4890851" y="1934268"/>
                  <a:pt x="4870981" y="1899841"/>
                </a:cubicBezTo>
                <a:cubicBezTo>
                  <a:pt x="4863403" y="1885659"/>
                  <a:pt x="4859615" y="1866040"/>
                  <a:pt x="4859615" y="1840985"/>
                </a:cubicBezTo>
                <a:cubicBezTo>
                  <a:pt x="4859615" y="1768766"/>
                  <a:pt x="4895619" y="1652555"/>
                  <a:pt x="4967630" y="1492351"/>
                </a:cubicBezTo>
                <a:cubicBezTo>
                  <a:pt x="5007938" y="1403767"/>
                  <a:pt x="5063151" y="1294105"/>
                  <a:pt x="5133270" y="1163364"/>
                </a:cubicBezTo>
                <a:cubicBezTo>
                  <a:pt x="5158728" y="1116646"/>
                  <a:pt x="5216174" y="1034576"/>
                  <a:pt x="5305605" y="917155"/>
                </a:cubicBezTo>
                <a:cubicBezTo>
                  <a:pt x="5506034" y="576183"/>
                  <a:pt x="5631158" y="340646"/>
                  <a:pt x="5680976" y="210545"/>
                </a:cubicBezTo>
                <a:cubicBezTo>
                  <a:pt x="5702389" y="144055"/>
                  <a:pt x="5717274" y="104963"/>
                  <a:pt x="5725630" y="93270"/>
                </a:cubicBezTo>
                <a:cubicBezTo>
                  <a:pt x="5748502" y="64015"/>
                  <a:pt x="5775650" y="49388"/>
                  <a:pt x="5807074" y="49388"/>
                </a:cubicBezTo>
                <a:close/>
                <a:moveTo>
                  <a:pt x="5189568" y="42714"/>
                </a:moveTo>
                <a:cubicBezTo>
                  <a:pt x="5236175" y="42714"/>
                  <a:pt x="5259479" y="63835"/>
                  <a:pt x="5259479" y="106076"/>
                </a:cubicBezTo>
                <a:cubicBezTo>
                  <a:pt x="5259479" y="123831"/>
                  <a:pt x="5249447" y="149748"/>
                  <a:pt x="5229383" y="183828"/>
                </a:cubicBezTo>
                <a:cubicBezTo>
                  <a:pt x="5222695" y="196021"/>
                  <a:pt x="5188970" y="250762"/>
                  <a:pt x="5128209" y="348050"/>
                </a:cubicBezTo>
                <a:cubicBezTo>
                  <a:pt x="4927460" y="675132"/>
                  <a:pt x="4781105" y="943726"/>
                  <a:pt x="4689142" y="1153833"/>
                </a:cubicBezTo>
                <a:cubicBezTo>
                  <a:pt x="4605940" y="1342095"/>
                  <a:pt x="4534291" y="1526875"/>
                  <a:pt x="4474198" y="1708172"/>
                </a:cubicBezTo>
                <a:cubicBezTo>
                  <a:pt x="4451451" y="1776469"/>
                  <a:pt x="4425860" y="1827692"/>
                  <a:pt x="4397426" y="1861841"/>
                </a:cubicBezTo>
                <a:cubicBezTo>
                  <a:pt x="4353836" y="1915372"/>
                  <a:pt x="4307869" y="1942137"/>
                  <a:pt x="4259524" y="1942137"/>
                </a:cubicBezTo>
                <a:cubicBezTo>
                  <a:pt x="4208954" y="1942137"/>
                  <a:pt x="4177990" y="1911666"/>
                  <a:pt x="4166630" y="1850724"/>
                </a:cubicBezTo>
                <a:cubicBezTo>
                  <a:pt x="4161055" y="1823959"/>
                  <a:pt x="4158267" y="1779639"/>
                  <a:pt x="4158267" y="1717766"/>
                </a:cubicBezTo>
                <a:cubicBezTo>
                  <a:pt x="4158267" y="1506394"/>
                  <a:pt x="4178768" y="1273284"/>
                  <a:pt x="4219772" y="1018434"/>
                </a:cubicBezTo>
                <a:cubicBezTo>
                  <a:pt x="4256424" y="795841"/>
                  <a:pt x="4293332" y="626773"/>
                  <a:pt x="4330498" y="511230"/>
                </a:cubicBezTo>
                <a:cubicBezTo>
                  <a:pt x="4279887" y="596129"/>
                  <a:pt x="4171615" y="785483"/>
                  <a:pt x="4005682" y="1079292"/>
                </a:cubicBezTo>
                <a:cubicBezTo>
                  <a:pt x="3874844" y="1311659"/>
                  <a:pt x="3776979" y="1528238"/>
                  <a:pt x="3712089" y="1729028"/>
                </a:cubicBezTo>
                <a:cubicBezTo>
                  <a:pt x="3684419" y="1814970"/>
                  <a:pt x="3665405" y="1865192"/>
                  <a:pt x="3655047" y="1879694"/>
                </a:cubicBezTo>
                <a:cubicBezTo>
                  <a:pt x="3624624" y="1933781"/>
                  <a:pt x="3586033" y="1960825"/>
                  <a:pt x="3539273" y="1960825"/>
                </a:cubicBezTo>
                <a:cubicBezTo>
                  <a:pt x="3516039" y="1960825"/>
                  <a:pt x="3495656" y="1950591"/>
                  <a:pt x="3478123" y="1930124"/>
                </a:cubicBezTo>
                <a:cubicBezTo>
                  <a:pt x="3467041" y="1916832"/>
                  <a:pt x="3461500" y="1901579"/>
                  <a:pt x="3461500" y="1884366"/>
                </a:cubicBezTo>
                <a:cubicBezTo>
                  <a:pt x="3461500" y="1847603"/>
                  <a:pt x="3490428" y="1756677"/>
                  <a:pt x="3548283" y="1611586"/>
                </a:cubicBezTo>
                <a:cubicBezTo>
                  <a:pt x="3622337" y="1424672"/>
                  <a:pt x="3744659" y="1186862"/>
                  <a:pt x="3915250" y="898155"/>
                </a:cubicBezTo>
                <a:cubicBezTo>
                  <a:pt x="4016013" y="727009"/>
                  <a:pt x="4135353" y="557482"/>
                  <a:pt x="4273268" y="389575"/>
                </a:cubicBezTo>
                <a:cubicBezTo>
                  <a:pt x="4344055" y="267023"/>
                  <a:pt x="4393373" y="199825"/>
                  <a:pt x="4421223" y="187978"/>
                </a:cubicBezTo>
                <a:cubicBezTo>
                  <a:pt x="4462268" y="142748"/>
                  <a:pt x="4499017" y="120133"/>
                  <a:pt x="4531470" y="120133"/>
                </a:cubicBezTo>
                <a:cubicBezTo>
                  <a:pt x="4549267" y="120133"/>
                  <a:pt x="4565041" y="125639"/>
                  <a:pt x="4578792" y="136651"/>
                </a:cubicBezTo>
                <a:cubicBezTo>
                  <a:pt x="4598161" y="151848"/>
                  <a:pt x="4607845" y="170507"/>
                  <a:pt x="4607845" y="192629"/>
                </a:cubicBezTo>
                <a:cubicBezTo>
                  <a:pt x="4607845" y="213110"/>
                  <a:pt x="4602749" y="236080"/>
                  <a:pt x="4592557" y="261538"/>
                </a:cubicBezTo>
                <a:cubicBezTo>
                  <a:pt x="4551415" y="366960"/>
                  <a:pt x="4508666" y="514455"/>
                  <a:pt x="4464312" y="704025"/>
                </a:cubicBezTo>
                <a:cubicBezTo>
                  <a:pt x="4394221" y="1007693"/>
                  <a:pt x="4359175" y="1266026"/>
                  <a:pt x="4359175" y="1479024"/>
                </a:cubicBezTo>
                <a:cubicBezTo>
                  <a:pt x="4359175" y="1514952"/>
                  <a:pt x="4358251" y="1551416"/>
                  <a:pt x="4356402" y="1588415"/>
                </a:cubicBezTo>
                <a:cubicBezTo>
                  <a:pt x="4398225" y="1383412"/>
                  <a:pt x="4477180" y="1177928"/>
                  <a:pt x="4593266" y="971966"/>
                </a:cubicBezTo>
                <a:cubicBezTo>
                  <a:pt x="4651984" y="833119"/>
                  <a:pt x="4747881" y="646184"/>
                  <a:pt x="4880958" y="411161"/>
                </a:cubicBezTo>
                <a:cubicBezTo>
                  <a:pt x="4979177" y="238583"/>
                  <a:pt x="5043971" y="135267"/>
                  <a:pt x="5075339" y="101216"/>
                </a:cubicBezTo>
                <a:cubicBezTo>
                  <a:pt x="5111253" y="62215"/>
                  <a:pt x="5149330" y="42714"/>
                  <a:pt x="5189568" y="42714"/>
                </a:cubicBezTo>
                <a:close/>
                <a:moveTo>
                  <a:pt x="1928197" y="0"/>
                </a:moveTo>
                <a:cubicBezTo>
                  <a:pt x="1987915" y="0"/>
                  <a:pt x="2017774" y="28963"/>
                  <a:pt x="2017774" y="86888"/>
                </a:cubicBezTo>
                <a:cubicBezTo>
                  <a:pt x="2017774" y="183230"/>
                  <a:pt x="1891545" y="435285"/>
                  <a:pt x="1639087" y="843053"/>
                </a:cubicBezTo>
                <a:cubicBezTo>
                  <a:pt x="1599085" y="907749"/>
                  <a:pt x="1570449" y="951707"/>
                  <a:pt x="1553180" y="974927"/>
                </a:cubicBezTo>
                <a:lnTo>
                  <a:pt x="1583067" y="957846"/>
                </a:lnTo>
                <a:cubicBezTo>
                  <a:pt x="1758107" y="907221"/>
                  <a:pt x="1916364" y="863284"/>
                  <a:pt x="2057839" y="826034"/>
                </a:cubicBezTo>
                <a:cubicBezTo>
                  <a:pt x="2153764" y="648923"/>
                  <a:pt x="2273771" y="454911"/>
                  <a:pt x="2417861" y="243998"/>
                </a:cubicBezTo>
                <a:cubicBezTo>
                  <a:pt x="2445252" y="188048"/>
                  <a:pt x="2460609" y="156409"/>
                  <a:pt x="2463932" y="149081"/>
                </a:cubicBezTo>
                <a:cubicBezTo>
                  <a:pt x="2491115" y="100416"/>
                  <a:pt x="2521697" y="76084"/>
                  <a:pt x="2555679" y="76084"/>
                </a:cubicBezTo>
                <a:cubicBezTo>
                  <a:pt x="2584850" y="76084"/>
                  <a:pt x="2609523" y="88862"/>
                  <a:pt x="2629698" y="114418"/>
                </a:cubicBezTo>
                <a:cubicBezTo>
                  <a:pt x="2642656" y="131687"/>
                  <a:pt x="2649136" y="151361"/>
                  <a:pt x="2649136" y="173441"/>
                </a:cubicBezTo>
                <a:cubicBezTo>
                  <a:pt x="2649136" y="209509"/>
                  <a:pt x="2628335" y="263304"/>
                  <a:pt x="2586734" y="334827"/>
                </a:cubicBezTo>
                <a:cubicBezTo>
                  <a:pt x="2584078" y="339554"/>
                  <a:pt x="2550506" y="391396"/>
                  <a:pt x="2486019" y="490352"/>
                </a:cubicBezTo>
                <a:cubicBezTo>
                  <a:pt x="2375800" y="660901"/>
                  <a:pt x="2307190" y="762742"/>
                  <a:pt x="2280188" y="795876"/>
                </a:cubicBezTo>
                <a:cubicBezTo>
                  <a:pt x="2287571" y="793262"/>
                  <a:pt x="2297394" y="791955"/>
                  <a:pt x="2309658" y="791955"/>
                </a:cubicBezTo>
                <a:cubicBezTo>
                  <a:pt x="2397157" y="791955"/>
                  <a:pt x="2440907" y="817838"/>
                  <a:pt x="2440907" y="869603"/>
                </a:cubicBezTo>
                <a:cubicBezTo>
                  <a:pt x="2440907" y="898190"/>
                  <a:pt x="2426877" y="925422"/>
                  <a:pt x="2398819" y="951297"/>
                </a:cubicBezTo>
                <a:cubicBezTo>
                  <a:pt x="2377837" y="971222"/>
                  <a:pt x="2353421" y="981184"/>
                  <a:pt x="2325572" y="981184"/>
                </a:cubicBezTo>
                <a:lnTo>
                  <a:pt x="2274766" y="981184"/>
                </a:lnTo>
                <a:cubicBezTo>
                  <a:pt x="2255661" y="981184"/>
                  <a:pt x="2230474" y="984125"/>
                  <a:pt x="2199203" y="990007"/>
                </a:cubicBezTo>
                <a:cubicBezTo>
                  <a:pt x="2019311" y="1310123"/>
                  <a:pt x="1900750" y="1595367"/>
                  <a:pt x="1843520" y="1845740"/>
                </a:cubicBezTo>
                <a:cubicBezTo>
                  <a:pt x="1826988" y="1911785"/>
                  <a:pt x="1796475" y="1944807"/>
                  <a:pt x="1751982" y="1944807"/>
                </a:cubicBezTo>
                <a:cubicBezTo>
                  <a:pt x="1719752" y="1944807"/>
                  <a:pt x="1691631" y="1927608"/>
                  <a:pt x="1667618" y="1893209"/>
                </a:cubicBezTo>
                <a:cubicBezTo>
                  <a:pt x="1650113" y="1866388"/>
                  <a:pt x="1641360" y="1838899"/>
                  <a:pt x="1641360" y="1810743"/>
                </a:cubicBezTo>
                <a:cubicBezTo>
                  <a:pt x="1641360" y="1722938"/>
                  <a:pt x="1748923" y="1462957"/>
                  <a:pt x="1964049" y="1030801"/>
                </a:cubicBezTo>
                <a:cubicBezTo>
                  <a:pt x="1807598" y="1066702"/>
                  <a:pt x="1636772" y="1121457"/>
                  <a:pt x="1451568" y="1195066"/>
                </a:cubicBezTo>
                <a:cubicBezTo>
                  <a:pt x="1445311" y="1207524"/>
                  <a:pt x="1439777" y="1218856"/>
                  <a:pt x="1434966" y="1229061"/>
                </a:cubicBezTo>
                <a:cubicBezTo>
                  <a:pt x="1315377" y="1458272"/>
                  <a:pt x="1235122" y="1670102"/>
                  <a:pt x="1194202" y="1864552"/>
                </a:cubicBezTo>
                <a:cubicBezTo>
                  <a:pt x="1182592" y="1937632"/>
                  <a:pt x="1153601" y="1974173"/>
                  <a:pt x="1107231" y="1974173"/>
                </a:cubicBezTo>
                <a:cubicBezTo>
                  <a:pt x="1075488" y="1974173"/>
                  <a:pt x="1047554" y="1958517"/>
                  <a:pt x="1023430" y="1927204"/>
                </a:cubicBezTo>
                <a:cubicBezTo>
                  <a:pt x="1007357" y="1907141"/>
                  <a:pt x="999320" y="1883802"/>
                  <a:pt x="999320" y="1857190"/>
                </a:cubicBezTo>
                <a:cubicBezTo>
                  <a:pt x="999320" y="1830021"/>
                  <a:pt x="1010440" y="1777098"/>
                  <a:pt x="1032680" y="1698421"/>
                </a:cubicBezTo>
                <a:cubicBezTo>
                  <a:pt x="1054920" y="1619745"/>
                  <a:pt x="1077963" y="1550839"/>
                  <a:pt x="1101808" y="1491704"/>
                </a:cubicBezTo>
                <a:cubicBezTo>
                  <a:pt x="1110178" y="1470820"/>
                  <a:pt x="1140650" y="1401445"/>
                  <a:pt x="1193221" y="1283580"/>
                </a:cubicBezTo>
                <a:lnTo>
                  <a:pt x="1196482" y="1277954"/>
                </a:lnTo>
                <a:lnTo>
                  <a:pt x="1178372" y="1286458"/>
                </a:lnTo>
                <a:cubicBezTo>
                  <a:pt x="1161228" y="1293966"/>
                  <a:pt x="1144925" y="1297720"/>
                  <a:pt x="1129464" y="1297720"/>
                </a:cubicBezTo>
                <a:cubicBezTo>
                  <a:pt x="1084595" y="1297720"/>
                  <a:pt x="1062161" y="1268320"/>
                  <a:pt x="1062161" y="1209519"/>
                </a:cubicBezTo>
                <a:cubicBezTo>
                  <a:pt x="1062161" y="1172589"/>
                  <a:pt x="1079165" y="1143662"/>
                  <a:pt x="1113175" y="1122736"/>
                </a:cubicBezTo>
                <a:cubicBezTo>
                  <a:pt x="1129637" y="1112044"/>
                  <a:pt x="1157919" y="1099627"/>
                  <a:pt x="1198018" y="1085487"/>
                </a:cubicBezTo>
                <a:cubicBezTo>
                  <a:pt x="1251522" y="1065687"/>
                  <a:pt x="1288361" y="1051560"/>
                  <a:pt x="1308536" y="1043107"/>
                </a:cubicBezTo>
                <a:cubicBezTo>
                  <a:pt x="1322940" y="1017912"/>
                  <a:pt x="1353425" y="963401"/>
                  <a:pt x="1399991" y="879572"/>
                </a:cubicBezTo>
                <a:cubicBezTo>
                  <a:pt x="1410432" y="851792"/>
                  <a:pt x="1445283" y="791941"/>
                  <a:pt x="1504543" y="700021"/>
                </a:cubicBezTo>
                <a:cubicBezTo>
                  <a:pt x="1637523" y="470921"/>
                  <a:pt x="1729068" y="300824"/>
                  <a:pt x="1779178" y="189730"/>
                </a:cubicBezTo>
                <a:cubicBezTo>
                  <a:pt x="1811603" y="106625"/>
                  <a:pt x="1833231" y="58196"/>
                  <a:pt x="1844063" y="44445"/>
                </a:cubicBezTo>
                <a:cubicBezTo>
                  <a:pt x="1866879" y="14815"/>
                  <a:pt x="1894924" y="0"/>
                  <a:pt x="1928197" y="0"/>
                </a:cubicBezTo>
                <a:close/>
              </a:path>
            </a:pathLst>
          </a:custGeom>
        </p:spPr>
      </p:pic>
      <p:sp>
        <p:nvSpPr>
          <p:cNvPr id="29" name="标题 1">
            <a:extLst>
              <a:ext uri="{FF2B5EF4-FFF2-40B4-BE49-F238E27FC236}">
                <a16:creationId xmlns:a16="http://schemas.microsoft.com/office/drawing/2014/main" id="{02410DC4-2EE6-4BC5-8FB7-FB06FD9FB761}"/>
              </a:ext>
            </a:extLst>
          </p:cNvPr>
          <p:cNvSpPr txBox="1">
            <a:spLocks/>
          </p:cNvSpPr>
          <p:nvPr/>
        </p:nvSpPr>
        <p:spPr>
          <a:xfrm>
            <a:off x="1667934" y="6238586"/>
            <a:ext cx="3886199" cy="628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b="1" i="0" kern="120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zh-CN" sz="2000" dirty="0"/>
            </a:b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基于深度学习的机器人加工</a:t>
            </a:r>
            <a:br>
              <a:rPr lang="en-US" altLang="zh-CN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</a:b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颤振在线辨识与智能抑振研究</a:t>
            </a:r>
            <a:endParaRPr lang="zh-CN" altLang="en-US" sz="2000" b="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67C72CF-3994-A7EA-753F-95DFA28A8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23" y="1350470"/>
            <a:ext cx="4620344" cy="612160"/>
          </a:xfrm>
          <a:prstGeom prst="rect">
            <a:avLst/>
          </a:prstGeom>
        </p:spPr>
      </p:pic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091936C2-3C4E-C541-1390-D9B194D1F7AD}"/>
              </a:ext>
            </a:extLst>
          </p:cNvPr>
          <p:cNvSpPr txBox="1">
            <a:spLocks/>
          </p:cNvSpPr>
          <p:nvPr/>
        </p:nvSpPr>
        <p:spPr>
          <a:xfrm>
            <a:off x="4622799" y="4988948"/>
            <a:ext cx="2946402" cy="518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200" b="0" i="0" kern="1200" smtClean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赵四维</a:t>
            </a:r>
            <a:endParaRPr lang="zh-CN" altLang="en-US" sz="28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3AF658F-DE80-D645-5E95-EA8DEB58DB77}"/>
              </a:ext>
            </a:extLst>
          </p:cNvPr>
          <p:cNvSpPr txBox="1"/>
          <p:nvPr/>
        </p:nvSpPr>
        <p:spPr>
          <a:xfrm>
            <a:off x="2970453" y="550753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rlito" panose="020F0502020204030204" pitchFamily="34" charset="0"/>
                <a:cs typeface="Carlito" panose="020F0502020204030204" pitchFamily="34" charset="0"/>
              </a:rPr>
              <a:t>2023.9.11</a:t>
            </a:r>
            <a:endParaRPr lang="zh-CN" altLang="en-US" sz="24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E1C4009-6FF9-A9B5-1FD4-CD50FA86829E}"/>
              </a:ext>
            </a:extLst>
          </p:cNvPr>
          <p:cNvSpPr txBox="1"/>
          <p:nvPr/>
        </p:nvSpPr>
        <p:spPr>
          <a:xfrm>
            <a:off x="0" y="6110837"/>
            <a:ext cx="20404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Carlito" panose="020F0502020204030204" pitchFamily="34" charset="0"/>
                <a:cs typeface="Carlito" panose="020F0502020204030204" pitchFamily="34" charset="0"/>
              </a:rPr>
              <a:t>PRP43</a:t>
            </a:r>
            <a:endParaRPr lang="zh-CN" altLang="en-US" sz="40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7D62723-46F0-072C-F4DE-E8FE9D6828CA}"/>
              </a:ext>
            </a:extLst>
          </p:cNvPr>
          <p:cNvCxnSpPr>
            <a:cxnSpLocks/>
          </p:cNvCxnSpPr>
          <p:nvPr/>
        </p:nvCxnSpPr>
        <p:spPr>
          <a:xfrm>
            <a:off x="149957" y="6139817"/>
            <a:ext cx="4930043" cy="23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6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22340" y="788958"/>
            <a:ext cx="9727979" cy="5962089"/>
            <a:chOff x="2428843" y="1181100"/>
            <a:chExt cx="7953606" cy="4874610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7D6FDF65-C6E6-4A3C-BBA3-D21F71DD17C5}"/>
                </a:ext>
              </a:extLst>
            </p:cNvPr>
            <p:cNvSpPr/>
            <p:nvPr/>
          </p:nvSpPr>
          <p:spPr>
            <a:xfrm>
              <a:off x="4229889" y="1927121"/>
              <a:ext cx="5679740" cy="3350858"/>
            </a:xfrm>
            <a:custGeom>
              <a:avLst/>
              <a:gdLst>
                <a:gd name="connsiteX0" fmla="*/ 13908 w 8903040"/>
                <a:gd name="connsiteY0" fmla="*/ 11 h 5252498"/>
                <a:gd name="connsiteX1" fmla="*/ 582360 w 8903040"/>
                <a:gd name="connsiteY1" fmla="*/ 6202 h 5252498"/>
                <a:gd name="connsiteX2" fmla="*/ 1150526 w 8903040"/>
                <a:gd name="connsiteY2" fmla="*/ 25442 h 5252498"/>
                <a:gd name="connsiteX3" fmla="*/ 1718121 w 8903040"/>
                <a:gd name="connsiteY3" fmla="*/ 65447 h 5252498"/>
                <a:gd name="connsiteX4" fmla="*/ 2001108 w 8903040"/>
                <a:gd name="connsiteY4" fmla="*/ 102023 h 5252498"/>
                <a:gd name="connsiteX5" fmla="*/ 2141888 w 8903040"/>
                <a:gd name="connsiteY5" fmla="*/ 130598 h 5252498"/>
                <a:gd name="connsiteX6" fmla="*/ 2211802 w 8903040"/>
                <a:gd name="connsiteY6" fmla="*/ 150601 h 5252498"/>
                <a:gd name="connsiteX7" fmla="*/ 2280858 w 8903040"/>
                <a:gd name="connsiteY7" fmla="*/ 179557 h 5252498"/>
                <a:gd name="connsiteX8" fmla="*/ 2314195 w 8903040"/>
                <a:gd name="connsiteY8" fmla="*/ 202512 h 5252498"/>
                <a:gd name="connsiteX9" fmla="*/ 2340389 w 8903040"/>
                <a:gd name="connsiteY9" fmla="*/ 242993 h 5252498"/>
                <a:gd name="connsiteX10" fmla="*/ 2342103 w 8903040"/>
                <a:gd name="connsiteY10" fmla="*/ 256900 h 5252498"/>
                <a:gd name="connsiteX11" fmla="*/ 2341723 w 8903040"/>
                <a:gd name="connsiteY11" fmla="*/ 267568 h 5252498"/>
                <a:gd name="connsiteX12" fmla="*/ 2338579 w 8903040"/>
                <a:gd name="connsiteY12" fmla="*/ 288428 h 5252498"/>
                <a:gd name="connsiteX13" fmla="*/ 2324482 w 8903040"/>
                <a:gd name="connsiteY13" fmla="*/ 327004 h 5252498"/>
                <a:gd name="connsiteX14" fmla="*/ 2278000 w 8903040"/>
                <a:gd name="connsiteY14" fmla="*/ 389202 h 5252498"/>
                <a:gd name="connsiteX15" fmla="*/ 2221517 w 8903040"/>
                <a:gd name="connsiteY15" fmla="*/ 437684 h 5252498"/>
                <a:gd name="connsiteX16" fmla="*/ 2098454 w 8903040"/>
                <a:gd name="connsiteY16" fmla="*/ 514646 h 5252498"/>
                <a:gd name="connsiteX17" fmla="*/ 1970438 w 8903040"/>
                <a:gd name="connsiteY17" fmla="*/ 579131 h 5252498"/>
                <a:gd name="connsiteX18" fmla="*/ 1455802 w 8903040"/>
                <a:gd name="connsiteY18" fmla="*/ 816970 h 5252498"/>
                <a:gd name="connsiteX19" fmla="*/ 1334930 w 8903040"/>
                <a:gd name="connsiteY19" fmla="*/ 886979 h 5252498"/>
                <a:gd name="connsiteX20" fmla="*/ 1226535 w 8903040"/>
                <a:gd name="connsiteY20" fmla="*/ 970513 h 5252498"/>
                <a:gd name="connsiteX21" fmla="*/ 1153098 w 8903040"/>
                <a:gd name="connsiteY21" fmla="*/ 1075669 h 5252498"/>
                <a:gd name="connsiteX22" fmla="*/ 1144620 w 8903040"/>
                <a:gd name="connsiteY22" fmla="*/ 1135105 h 5252498"/>
                <a:gd name="connsiteX23" fmla="*/ 1146240 w 8903040"/>
                <a:gd name="connsiteY23" fmla="*/ 1150154 h 5252498"/>
                <a:gd name="connsiteX24" fmla="*/ 1149288 w 8903040"/>
                <a:gd name="connsiteY24" fmla="*/ 1161489 h 5252498"/>
                <a:gd name="connsiteX25" fmla="*/ 1163099 w 8903040"/>
                <a:gd name="connsiteY25" fmla="*/ 1182539 h 5252498"/>
                <a:gd name="connsiteX26" fmla="*/ 1213010 w 8903040"/>
                <a:gd name="connsiteY26" fmla="*/ 1217115 h 5252498"/>
                <a:gd name="connsiteX27" fmla="*/ 1275208 w 8903040"/>
                <a:gd name="connsiteY27" fmla="*/ 1241404 h 5252498"/>
                <a:gd name="connsiteX28" fmla="*/ 1409796 w 8903040"/>
                <a:gd name="connsiteY28" fmla="*/ 1272646 h 5252498"/>
                <a:gd name="connsiteX29" fmla="*/ 1689165 w 8903040"/>
                <a:gd name="connsiteY29" fmla="*/ 1303983 h 5252498"/>
                <a:gd name="connsiteX30" fmla="*/ 2255045 w 8903040"/>
                <a:gd name="connsiteY30" fmla="*/ 1322557 h 5252498"/>
                <a:gd name="connsiteX31" fmla="*/ 2822640 w 8903040"/>
                <a:gd name="connsiteY31" fmla="*/ 1321700 h 5252498"/>
                <a:gd name="connsiteX32" fmla="*/ 3959639 w 8903040"/>
                <a:gd name="connsiteY32" fmla="*/ 1319795 h 5252498"/>
                <a:gd name="connsiteX33" fmla="*/ 4528948 w 8903040"/>
                <a:gd name="connsiteY33" fmla="*/ 1339416 h 5252498"/>
                <a:gd name="connsiteX34" fmla="*/ 5097781 w 8903040"/>
                <a:gd name="connsiteY34" fmla="*/ 1398471 h 5252498"/>
                <a:gd name="connsiteX35" fmla="*/ 5379626 w 8903040"/>
                <a:gd name="connsiteY35" fmla="*/ 1462098 h 5252498"/>
                <a:gd name="connsiteX36" fmla="*/ 5517548 w 8903040"/>
                <a:gd name="connsiteY36" fmla="*/ 1513247 h 5252498"/>
                <a:gd name="connsiteX37" fmla="*/ 5647850 w 8903040"/>
                <a:gd name="connsiteY37" fmla="*/ 1591067 h 5252498"/>
                <a:gd name="connsiteX38" fmla="*/ 5745577 w 8903040"/>
                <a:gd name="connsiteY38" fmla="*/ 1719845 h 5252498"/>
                <a:gd name="connsiteX39" fmla="*/ 5761103 w 8903040"/>
                <a:gd name="connsiteY39" fmla="*/ 1802807 h 5252498"/>
                <a:gd name="connsiteX40" fmla="*/ 5754911 w 8903040"/>
                <a:gd name="connsiteY40" fmla="*/ 1881103 h 5252498"/>
                <a:gd name="connsiteX41" fmla="*/ 5701095 w 8903040"/>
                <a:gd name="connsiteY41" fmla="*/ 2027502 h 5252498"/>
                <a:gd name="connsiteX42" fmla="*/ 5605940 w 8903040"/>
                <a:gd name="connsiteY42" fmla="*/ 2146946 h 5252498"/>
                <a:gd name="connsiteX43" fmla="*/ 5364481 w 8903040"/>
                <a:gd name="connsiteY43" fmla="*/ 2316300 h 5252498"/>
                <a:gd name="connsiteX44" fmla="*/ 5100925 w 8903040"/>
                <a:gd name="connsiteY44" fmla="*/ 2434982 h 5252498"/>
                <a:gd name="connsiteX45" fmla="*/ 4558571 w 8903040"/>
                <a:gd name="connsiteY45" fmla="*/ 2614814 h 5252498"/>
                <a:gd name="connsiteX46" fmla="*/ 4018218 w 8903040"/>
                <a:gd name="connsiteY46" fmla="*/ 2784168 h 5252498"/>
                <a:gd name="connsiteX47" fmla="*/ 3756280 w 8903040"/>
                <a:gd name="connsiteY47" fmla="*/ 2884466 h 5252498"/>
                <a:gd name="connsiteX48" fmla="*/ 3510631 w 8903040"/>
                <a:gd name="connsiteY48" fmla="*/ 3010958 h 5252498"/>
                <a:gd name="connsiteX49" fmla="*/ 3310224 w 8903040"/>
                <a:gd name="connsiteY49" fmla="*/ 3184885 h 5252498"/>
                <a:gd name="connsiteX50" fmla="*/ 3227357 w 8903040"/>
                <a:gd name="connsiteY50" fmla="*/ 3418247 h 5252498"/>
                <a:gd name="connsiteX51" fmla="*/ 3280316 w 8903040"/>
                <a:gd name="connsiteY51" fmla="*/ 3674089 h 5252498"/>
                <a:gd name="connsiteX52" fmla="*/ 3426525 w 8903040"/>
                <a:gd name="connsiteY52" fmla="*/ 3896688 h 5252498"/>
                <a:gd name="connsiteX53" fmla="*/ 3630264 w 8903040"/>
                <a:gd name="connsiteY53" fmla="*/ 4078330 h 5252498"/>
                <a:gd name="connsiteX54" fmla="*/ 3744564 w 8903040"/>
                <a:gd name="connsiteY54" fmla="*/ 4156054 h 5252498"/>
                <a:gd name="connsiteX55" fmla="*/ 3864294 w 8903040"/>
                <a:gd name="connsiteY55" fmla="*/ 4226539 h 5252498"/>
                <a:gd name="connsiteX56" fmla="*/ 4114897 w 8903040"/>
                <a:gd name="connsiteY56" fmla="*/ 4349697 h 5252498"/>
                <a:gd name="connsiteX57" fmla="*/ 4375215 w 8903040"/>
                <a:gd name="connsiteY57" fmla="*/ 4454091 h 5252498"/>
                <a:gd name="connsiteX58" fmla="*/ 4912520 w 8903040"/>
                <a:gd name="connsiteY58" fmla="*/ 4622398 h 5252498"/>
                <a:gd name="connsiteX59" fmla="*/ 5462017 w 8903040"/>
                <a:gd name="connsiteY59" fmla="*/ 4752414 h 5252498"/>
                <a:gd name="connsiteX60" fmla="*/ 6578252 w 8903040"/>
                <a:gd name="connsiteY60" fmla="*/ 4937390 h 5252498"/>
                <a:gd name="connsiteX61" fmla="*/ 7705059 w 8903040"/>
                <a:gd name="connsiteY61" fmla="*/ 5053786 h 5252498"/>
                <a:gd name="connsiteX62" fmla="*/ 8270369 w 8903040"/>
                <a:gd name="connsiteY62" fmla="*/ 5091695 h 5252498"/>
                <a:gd name="connsiteX63" fmla="*/ 8835582 w 8903040"/>
                <a:gd name="connsiteY63" fmla="*/ 5115507 h 5252498"/>
                <a:gd name="connsiteX64" fmla="*/ 8836248 w 8903040"/>
                <a:gd name="connsiteY64" fmla="*/ 5115507 h 5252498"/>
                <a:gd name="connsiteX65" fmla="*/ 8903019 w 8903040"/>
                <a:gd name="connsiteY65" fmla="*/ 5185707 h 5252498"/>
                <a:gd name="connsiteX66" fmla="*/ 8832819 w 8903040"/>
                <a:gd name="connsiteY66" fmla="*/ 5252477 h 5252498"/>
                <a:gd name="connsiteX67" fmla="*/ 8832438 w 8903040"/>
                <a:gd name="connsiteY67" fmla="*/ 5252477 h 5252498"/>
                <a:gd name="connsiteX68" fmla="*/ 8262653 w 8903040"/>
                <a:gd name="connsiteY68" fmla="*/ 5225045 h 5252498"/>
                <a:gd name="connsiteX69" fmla="*/ 7694582 w 8903040"/>
                <a:gd name="connsiteY69" fmla="*/ 5183516 h 5252498"/>
                <a:gd name="connsiteX70" fmla="*/ 6561964 w 8903040"/>
                <a:gd name="connsiteY70" fmla="*/ 5059691 h 5252498"/>
                <a:gd name="connsiteX71" fmla="*/ 5438014 w 8903040"/>
                <a:gd name="connsiteY71" fmla="*/ 4866429 h 5252498"/>
                <a:gd name="connsiteX72" fmla="*/ 4882802 w 8903040"/>
                <a:gd name="connsiteY72" fmla="*/ 4731555 h 5252498"/>
                <a:gd name="connsiteX73" fmla="*/ 4337210 w 8903040"/>
                <a:gd name="connsiteY73" fmla="*/ 4557057 h 5252498"/>
                <a:gd name="connsiteX74" fmla="*/ 4070986 w 8903040"/>
                <a:gd name="connsiteY74" fmla="*/ 4448472 h 5252498"/>
                <a:gd name="connsiteX75" fmla="*/ 3812668 w 8903040"/>
                <a:gd name="connsiteY75" fmla="*/ 4319598 h 5252498"/>
                <a:gd name="connsiteX76" fmla="*/ 3688081 w 8903040"/>
                <a:gd name="connsiteY76" fmla="*/ 4245208 h 5252498"/>
                <a:gd name="connsiteX77" fmla="*/ 3568066 w 8903040"/>
                <a:gd name="connsiteY77" fmla="*/ 4162531 h 5252498"/>
                <a:gd name="connsiteX78" fmla="*/ 3349848 w 8903040"/>
                <a:gd name="connsiteY78" fmla="*/ 3965363 h 5252498"/>
                <a:gd name="connsiteX79" fmla="*/ 3187352 w 8903040"/>
                <a:gd name="connsiteY79" fmla="*/ 3714094 h 5252498"/>
                <a:gd name="connsiteX80" fmla="*/ 3127916 w 8903040"/>
                <a:gd name="connsiteY80" fmla="*/ 3417295 h 5252498"/>
                <a:gd name="connsiteX81" fmla="*/ 3156300 w 8903040"/>
                <a:gd name="connsiteY81" fmla="*/ 3261847 h 5252498"/>
                <a:gd name="connsiteX82" fmla="*/ 3232691 w 8903040"/>
                <a:gd name="connsiteY82" fmla="*/ 3125354 h 5252498"/>
                <a:gd name="connsiteX83" fmla="*/ 3459576 w 8903040"/>
                <a:gd name="connsiteY83" fmla="*/ 2929424 h 5252498"/>
                <a:gd name="connsiteX84" fmla="*/ 3719133 w 8903040"/>
                <a:gd name="connsiteY84" fmla="*/ 2797408 h 5252498"/>
                <a:gd name="connsiteX85" fmla="*/ 3988214 w 8903040"/>
                <a:gd name="connsiteY85" fmla="*/ 2696062 h 5252498"/>
                <a:gd name="connsiteX86" fmla="*/ 4532949 w 8903040"/>
                <a:gd name="connsiteY86" fmla="*/ 2528708 h 5252498"/>
                <a:gd name="connsiteX87" fmla="*/ 5069873 w 8903040"/>
                <a:gd name="connsiteY87" fmla="*/ 2354210 h 5252498"/>
                <a:gd name="connsiteX88" fmla="*/ 5324667 w 8903040"/>
                <a:gd name="connsiteY88" fmla="*/ 2241243 h 5252498"/>
                <a:gd name="connsiteX89" fmla="*/ 5547933 w 8903040"/>
                <a:gd name="connsiteY89" fmla="*/ 2087033 h 5252498"/>
                <a:gd name="connsiteX90" fmla="*/ 5629943 w 8903040"/>
                <a:gd name="connsiteY90" fmla="*/ 1985592 h 5252498"/>
                <a:gd name="connsiteX91" fmla="*/ 5674329 w 8903040"/>
                <a:gd name="connsiteY91" fmla="*/ 1867196 h 5252498"/>
                <a:gd name="connsiteX92" fmla="*/ 5679663 w 8903040"/>
                <a:gd name="connsiteY92" fmla="*/ 1804141 h 5252498"/>
                <a:gd name="connsiteX93" fmla="*/ 5669567 w 8903040"/>
                <a:gd name="connsiteY93" fmla="*/ 1748134 h 5252498"/>
                <a:gd name="connsiteX94" fmla="*/ 5597272 w 8903040"/>
                <a:gd name="connsiteY94" fmla="*/ 1653551 h 5252498"/>
                <a:gd name="connsiteX95" fmla="*/ 5484592 w 8903040"/>
                <a:gd name="connsiteY95" fmla="*/ 1585733 h 5252498"/>
                <a:gd name="connsiteX96" fmla="*/ 5356576 w 8903040"/>
                <a:gd name="connsiteY96" fmla="*/ 1537536 h 5252498"/>
                <a:gd name="connsiteX97" fmla="*/ 5085018 w 8903040"/>
                <a:gd name="connsiteY97" fmla="*/ 1474671 h 5252498"/>
                <a:gd name="connsiteX98" fmla="*/ 4524567 w 8903040"/>
                <a:gd name="connsiteY98" fmla="*/ 1413330 h 5252498"/>
                <a:gd name="connsiteX99" fmla="*/ 3958591 w 8903040"/>
                <a:gd name="connsiteY99" fmla="*/ 1390661 h 5252498"/>
                <a:gd name="connsiteX100" fmla="*/ 2823211 w 8903040"/>
                <a:gd name="connsiteY100" fmla="*/ 1386089 h 5252498"/>
                <a:gd name="connsiteX101" fmla="*/ 2254664 w 8903040"/>
                <a:gd name="connsiteY101" fmla="*/ 1383707 h 5252498"/>
                <a:gd name="connsiteX102" fmla="*/ 1685259 w 8903040"/>
                <a:gd name="connsiteY102" fmla="*/ 1361705 h 5252498"/>
                <a:gd name="connsiteX103" fmla="*/ 1400462 w 8903040"/>
                <a:gd name="connsiteY103" fmla="*/ 1327986 h 5252498"/>
                <a:gd name="connsiteX104" fmla="*/ 1258730 w 8903040"/>
                <a:gd name="connsiteY104" fmla="*/ 1294172 h 5252498"/>
                <a:gd name="connsiteX105" fmla="*/ 1188912 w 8903040"/>
                <a:gd name="connsiteY105" fmla="*/ 1266359 h 5252498"/>
                <a:gd name="connsiteX106" fmla="*/ 1123380 w 8903040"/>
                <a:gd name="connsiteY106" fmla="*/ 1219592 h 5252498"/>
                <a:gd name="connsiteX107" fmla="*/ 1098996 w 8903040"/>
                <a:gd name="connsiteY107" fmla="*/ 1181301 h 5252498"/>
                <a:gd name="connsiteX108" fmla="*/ 1092995 w 8903040"/>
                <a:gd name="connsiteY108" fmla="*/ 1158441 h 5252498"/>
                <a:gd name="connsiteX109" fmla="*/ 1090899 w 8903040"/>
                <a:gd name="connsiteY109" fmla="*/ 1138153 h 5252498"/>
                <a:gd name="connsiteX110" fmla="*/ 1102806 w 8903040"/>
                <a:gd name="connsiteY110" fmla="*/ 1057952 h 5252498"/>
                <a:gd name="connsiteX111" fmla="*/ 1190436 w 8903040"/>
                <a:gd name="connsiteY111" fmla="*/ 932318 h 5252498"/>
                <a:gd name="connsiteX112" fmla="*/ 1307212 w 8903040"/>
                <a:gd name="connsiteY112" fmla="*/ 843354 h 5252498"/>
                <a:gd name="connsiteX113" fmla="*/ 1432466 w 8903040"/>
                <a:gd name="connsiteY113" fmla="*/ 771821 h 5252498"/>
                <a:gd name="connsiteX114" fmla="*/ 1950531 w 8903040"/>
                <a:gd name="connsiteY114" fmla="*/ 536078 h 5252498"/>
                <a:gd name="connsiteX115" fmla="*/ 2076546 w 8903040"/>
                <a:gd name="connsiteY115" fmla="*/ 473594 h 5252498"/>
                <a:gd name="connsiteX116" fmla="*/ 2194561 w 8903040"/>
                <a:gd name="connsiteY116" fmla="*/ 400823 h 5252498"/>
                <a:gd name="connsiteX117" fmla="*/ 2245996 w 8903040"/>
                <a:gd name="connsiteY117" fmla="*/ 357293 h 5252498"/>
                <a:gd name="connsiteX118" fmla="*/ 2284668 w 8903040"/>
                <a:gd name="connsiteY118" fmla="*/ 306525 h 5252498"/>
                <a:gd name="connsiteX119" fmla="*/ 2295145 w 8903040"/>
                <a:gd name="connsiteY119" fmla="*/ 278712 h 5252498"/>
                <a:gd name="connsiteX120" fmla="*/ 2297336 w 8903040"/>
                <a:gd name="connsiteY120" fmla="*/ 264425 h 5252498"/>
                <a:gd name="connsiteX121" fmla="*/ 2297622 w 8903040"/>
                <a:gd name="connsiteY121" fmla="*/ 257376 h 5252498"/>
                <a:gd name="connsiteX122" fmla="*/ 2297145 w 8903040"/>
                <a:gd name="connsiteY122" fmla="*/ 253661 h 5252498"/>
                <a:gd name="connsiteX123" fmla="*/ 2284763 w 8903040"/>
                <a:gd name="connsiteY123" fmla="*/ 235850 h 5252498"/>
                <a:gd name="connsiteX124" fmla="*/ 2259807 w 8903040"/>
                <a:gd name="connsiteY124" fmla="*/ 218609 h 5252498"/>
                <a:gd name="connsiteX125" fmla="*/ 2198181 w 8903040"/>
                <a:gd name="connsiteY125" fmla="*/ 192320 h 5252498"/>
                <a:gd name="connsiteX126" fmla="*/ 2131696 w 8903040"/>
                <a:gd name="connsiteY126" fmla="*/ 172794 h 5252498"/>
                <a:gd name="connsiteX127" fmla="*/ 1994346 w 8903040"/>
                <a:gd name="connsiteY127" fmla="*/ 143933 h 5252498"/>
                <a:gd name="connsiteX128" fmla="*/ 1714311 w 8903040"/>
                <a:gd name="connsiteY128" fmla="*/ 105643 h 5252498"/>
                <a:gd name="connsiteX129" fmla="*/ 1149002 w 8903040"/>
                <a:gd name="connsiteY129" fmla="*/ 61733 h 5252498"/>
                <a:gd name="connsiteX130" fmla="*/ 581883 w 8903040"/>
                <a:gd name="connsiteY130" fmla="*/ 38396 h 5252498"/>
                <a:gd name="connsiteX131" fmla="*/ 13908 w 8903040"/>
                <a:gd name="connsiteY131" fmla="*/ 27919 h 5252498"/>
                <a:gd name="connsiteX132" fmla="*/ 13812 w 8903040"/>
                <a:gd name="connsiteY132" fmla="*/ 27919 h 5252498"/>
                <a:gd name="connsiteX133" fmla="*/ 1 w 8903040"/>
                <a:gd name="connsiteY133" fmla="*/ 13822 h 5252498"/>
                <a:gd name="connsiteX134" fmla="*/ 13908 w 8903040"/>
                <a:gd name="connsiteY134" fmla="*/ 11 h 525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8903040" h="5252498">
                  <a:moveTo>
                    <a:pt x="13908" y="11"/>
                  </a:moveTo>
                  <a:cubicBezTo>
                    <a:pt x="203455" y="-180"/>
                    <a:pt x="392907" y="2201"/>
                    <a:pt x="582360" y="6202"/>
                  </a:cubicBezTo>
                  <a:cubicBezTo>
                    <a:pt x="771812" y="10298"/>
                    <a:pt x="961264" y="16394"/>
                    <a:pt x="1150526" y="25442"/>
                  </a:cubicBezTo>
                  <a:cubicBezTo>
                    <a:pt x="1339883" y="34682"/>
                    <a:pt x="1529145" y="46493"/>
                    <a:pt x="1718121" y="65447"/>
                  </a:cubicBezTo>
                  <a:cubicBezTo>
                    <a:pt x="1812609" y="75068"/>
                    <a:pt x="1907001" y="86307"/>
                    <a:pt x="2001108" y="102023"/>
                  </a:cubicBezTo>
                  <a:cubicBezTo>
                    <a:pt x="2048162" y="109929"/>
                    <a:pt x="2095120" y="118978"/>
                    <a:pt x="2141888" y="130598"/>
                  </a:cubicBezTo>
                  <a:cubicBezTo>
                    <a:pt x="2165224" y="136409"/>
                    <a:pt x="2188560" y="142886"/>
                    <a:pt x="2211802" y="150601"/>
                  </a:cubicBezTo>
                  <a:cubicBezTo>
                    <a:pt x="2234947" y="158411"/>
                    <a:pt x="2258093" y="167270"/>
                    <a:pt x="2280858" y="179557"/>
                  </a:cubicBezTo>
                  <a:cubicBezTo>
                    <a:pt x="2292192" y="185843"/>
                    <a:pt x="2303432" y="192892"/>
                    <a:pt x="2314195" y="202512"/>
                  </a:cubicBezTo>
                  <a:cubicBezTo>
                    <a:pt x="2324673" y="212037"/>
                    <a:pt x="2335722" y="224705"/>
                    <a:pt x="2340389" y="242993"/>
                  </a:cubicBezTo>
                  <a:cubicBezTo>
                    <a:pt x="2341437" y="247470"/>
                    <a:pt x="2342103" y="252233"/>
                    <a:pt x="2342103" y="256900"/>
                  </a:cubicBezTo>
                  <a:cubicBezTo>
                    <a:pt x="2342008" y="260615"/>
                    <a:pt x="2342008" y="264044"/>
                    <a:pt x="2341723" y="267568"/>
                  </a:cubicBezTo>
                  <a:cubicBezTo>
                    <a:pt x="2341151" y="274616"/>
                    <a:pt x="2340198" y="281570"/>
                    <a:pt x="2338579" y="288428"/>
                  </a:cubicBezTo>
                  <a:cubicBezTo>
                    <a:pt x="2335531" y="302048"/>
                    <a:pt x="2330578" y="315002"/>
                    <a:pt x="2324482" y="327004"/>
                  </a:cubicBezTo>
                  <a:cubicBezTo>
                    <a:pt x="2312195" y="351007"/>
                    <a:pt x="2295717" y="371200"/>
                    <a:pt x="2278000" y="389202"/>
                  </a:cubicBezTo>
                  <a:cubicBezTo>
                    <a:pt x="2260284" y="407204"/>
                    <a:pt x="2241138" y="423111"/>
                    <a:pt x="2221517" y="437684"/>
                  </a:cubicBezTo>
                  <a:cubicBezTo>
                    <a:pt x="2182083" y="466926"/>
                    <a:pt x="2140554" y="491596"/>
                    <a:pt x="2098454" y="514646"/>
                  </a:cubicBezTo>
                  <a:cubicBezTo>
                    <a:pt x="2056258" y="537602"/>
                    <a:pt x="2013491" y="558747"/>
                    <a:pt x="1970438" y="579131"/>
                  </a:cubicBezTo>
                  <a:cubicBezTo>
                    <a:pt x="1798321" y="660379"/>
                    <a:pt x="1621918" y="729911"/>
                    <a:pt x="1455802" y="816970"/>
                  </a:cubicBezTo>
                  <a:cubicBezTo>
                    <a:pt x="1414368" y="838782"/>
                    <a:pt x="1373792" y="861833"/>
                    <a:pt x="1334930" y="886979"/>
                  </a:cubicBezTo>
                  <a:cubicBezTo>
                    <a:pt x="1296163" y="912125"/>
                    <a:pt x="1259016" y="939461"/>
                    <a:pt x="1226535" y="970513"/>
                  </a:cubicBezTo>
                  <a:cubicBezTo>
                    <a:pt x="1194246" y="1001469"/>
                    <a:pt x="1166623" y="1036712"/>
                    <a:pt x="1153098" y="1075669"/>
                  </a:cubicBezTo>
                  <a:cubicBezTo>
                    <a:pt x="1146335" y="1095005"/>
                    <a:pt x="1143382" y="1115102"/>
                    <a:pt x="1144620" y="1135105"/>
                  </a:cubicBezTo>
                  <a:cubicBezTo>
                    <a:pt x="1145001" y="1140153"/>
                    <a:pt x="1145478" y="1145106"/>
                    <a:pt x="1146240" y="1150154"/>
                  </a:cubicBezTo>
                  <a:cubicBezTo>
                    <a:pt x="1146906" y="1154345"/>
                    <a:pt x="1147859" y="1157774"/>
                    <a:pt x="1149288" y="1161489"/>
                  </a:cubicBezTo>
                  <a:cubicBezTo>
                    <a:pt x="1152240" y="1168728"/>
                    <a:pt x="1156908" y="1175872"/>
                    <a:pt x="1163099" y="1182539"/>
                  </a:cubicBezTo>
                  <a:cubicBezTo>
                    <a:pt x="1175672" y="1196065"/>
                    <a:pt x="1193674" y="1207590"/>
                    <a:pt x="1213010" y="1217115"/>
                  </a:cubicBezTo>
                  <a:cubicBezTo>
                    <a:pt x="1232441" y="1226735"/>
                    <a:pt x="1253586" y="1234641"/>
                    <a:pt x="1275208" y="1241404"/>
                  </a:cubicBezTo>
                  <a:cubicBezTo>
                    <a:pt x="1318547" y="1255025"/>
                    <a:pt x="1363981" y="1264645"/>
                    <a:pt x="1409796" y="1272646"/>
                  </a:cubicBezTo>
                  <a:cubicBezTo>
                    <a:pt x="1501617" y="1288362"/>
                    <a:pt x="1595343" y="1297220"/>
                    <a:pt x="1689165" y="1303983"/>
                  </a:cubicBezTo>
                  <a:cubicBezTo>
                    <a:pt x="1876998" y="1317032"/>
                    <a:pt x="2066069" y="1320747"/>
                    <a:pt x="2255045" y="1322557"/>
                  </a:cubicBezTo>
                  <a:cubicBezTo>
                    <a:pt x="2444116" y="1324176"/>
                    <a:pt x="2633378" y="1323033"/>
                    <a:pt x="2822640" y="1321700"/>
                  </a:cubicBezTo>
                  <a:cubicBezTo>
                    <a:pt x="3201258" y="1318842"/>
                    <a:pt x="3580163" y="1314175"/>
                    <a:pt x="3959639" y="1319795"/>
                  </a:cubicBezTo>
                  <a:cubicBezTo>
                    <a:pt x="4149282" y="1322747"/>
                    <a:pt x="4339115" y="1328177"/>
                    <a:pt x="4528948" y="1339416"/>
                  </a:cubicBezTo>
                  <a:cubicBezTo>
                    <a:pt x="4718686" y="1350941"/>
                    <a:pt x="4908710" y="1367229"/>
                    <a:pt x="5097781" y="1398471"/>
                  </a:cubicBezTo>
                  <a:cubicBezTo>
                    <a:pt x="5192269" y="1414378"/>
                    <a:pt x="5286567" y="1433904"/>
                    <a:pt x="5379626" y="1462098"/>
                  </a:cubicBezTo>
                  <a:cubicBezTo>
                    <a:pt x="5426108" y="1476290"/>
                    <a:pt x="5472305" y="1492769"/>
                    <a:pt x="5517548" y="1513247"/>
                  </a:cubicBezTo>
                  <a:cubicBezTo>
                    <a:pt x="5562601" y="1533917"/>
                    <a:pt x="5607083" y="1558301"/>
                    <a:pt x="5647850" y="1591067"/>
                  </a:cubicBezTo>
                  <a:cubicBezTo>
                    <a:pt x="5688236" y="1623452"/>
                    <a:pt x="5725574" y="1666314"/>
                    <a:pt x="5745577" y="1719845"/>
                  </a:cubicBezTo>
                  <a:cubicBezTo>
                    <a:pt x="5755578" y="1746324"/>
                    <a:pt x="5760626" y="1774899"/>
                    <a:pt x="5761103" y="1802807"/>
                  </a:cubicBezTo>
                  <a:cubicBezTo>
                    <a:pt x="5761293" y="1829382"/>
                    <a:pt x="5759388" y="1855100"/>
                    <a:pt x="5754911" y="1881103"/>
                  </a:cubicBezTo>
                  <a:cubicBezTo>
                    <a:pt x="5746244" y="1932824"/>
                    <a:pt x="5727288" y="1982830"/>
                    <a:pt x="5701095" y="2027502"/>
                  </a:cubicBezTo>
                  <a:cubicBezTo>
                    <a:pt x="5674996" y="2072365"/>
                    <a:pt x="5641945" y="2111894"/>
                    <a:pt x="5605940" y="2146946"/>
                  </a:cubicBezTo>
                  <a:cubicBezTo>
                    <a:pt x="5533550" y="2217145"/>
                    <a:pt x="5449920" y="2270295"/>
                    <a:pt x="5364481" y="2316300"/>
                  </a:cubicBezTo>
                  <a:cubicBezTo>
                    <a:pt x="5278756" y="2362020"/>
                    <a:pt x="5190174" y="2400216"/>
                    <a:pt x="5100925" y="2434982"/>
                  </a:cubicBezTo>
                  <a:cubicBezTo>
                    <a:pt x="4922140" y="2504133"/>
                    <a:pt x="4740022" y="2559759"/>
                    <a:pt x="4558571" y="2614814"/>
                  </a:cubicBezTo>
                  <a:cubicBezTo>
                    <a:pt x="4377120" y="2669678"/>
                    <a:pt x="4195859" y="2722922"/>
                    <a:pt x="4018218" y="2784168"/>
                  </a:cubicBezTo>
                  <a:cubicBezTo>
                    <a:pt x="3929445" y="2814839"/>
                    <a:pt x="3841719" y="2847605"/>
                    <a:pt x="3756280" y="2884466"/>
                  </a:cubicBezTo>
                  <a:cubicBezTo>
                    <a:pt x="3670936" y="2921423"/>
                    <a:pt x="3587688" y="2962381"/>
                    <a:pt x="3510631" y="3010958"/>
                  </a:cubicBezTo>
                  <a:cubicBezTo>
                    <a:pt x="3433859" y="3059536"/>
                    <a:pt x="3362707" y="3116305"/>
                    <a:pt x="3310224" y="3184885"/>
                  </a:cubicBezTo>
                  <a:cubicBezTo>
                    <a:pt x="3257456" y="3253084"/>
                    <a:pt x="3227357" y="3333856"/>
                    <a:pt x="3227357" y="3418247"/>
                  </a:cubicBezTo>
                  <a:cubicBezTo>
                    <a:pt x="3227071" y="3505878"/>
                    <a:pt x="3245169" y="3593317"/>
                    <a:pt x="3280316" y="3674089"/>
                  </a:cubicBezTo>
                  <a:cubicBezTo>
                    <a:pt x="3315368" y="3755052"/>
                    <a:pt x="3366136" y="3829728"/>
                    <a:pt x="3426525" y="3896688"/>
                  </a:cubicBezTo>
                  <a:cubicBezTo>
                    <a:pt x="3487008" y="3963744"/>
                    <a:pt x="3556160" y="4024038"/>
                    <a:pt x="3630264" y="4078330"/>
                  </a:cubicBezTo>
                  <a:cubicBezTo>
                    <a:pt x="3667126" y="4105667"/>
                    <a:pt x="3705417" y="4131384"/>
                    <a:pt x="3744564" y="4156054"/>
                  </a:cubicBezTo>
                  <a:cubicBezTo>
                    <a:pt x="3783522" y="4180819"/>
                    <a:pt x="3823622" y="4204060"/>
                    <a:pt x="3864294" y="4226539"/>
                  </a:cubicBezTo>
                  <a:cubicBezTo>
                    <a:pt x="3945542" y="4271402"/>
                    <a:pt x="4029457" y="4312074"/>
                    <a:pt x="4114897" y="4349697"/>
                  </a:cubicBezTo>
                  <a:cubicBezTo>
                    <a:pt x="4200241" y="4387512"/>
                    <a:pt x="4287299" y="4421802"/>
                    <a:pt x="4375215" y="4454091"/>
                  </a:cubicBezTo>
                  <a:cubicBezTo>
                    <a:pt x="4551142" y="4518576"/>
                    <a:pt x="4730974" y="4573345"/>
                    <a:pt x="4912520" y="4622398"/>
                  </a:cubicBezTo>
                  <a:cubicBezTo>
                    <a:pt x="5094067" y="4671357"/>
                    <a:pt x="5277613" y="4714029"/>
                    <a:pt x="5462017" y="4752414"/>
                  </a:cubicBezTo>
                  <a:cubicBezTo>
                    <a:pt x="5831016" y="4829091"/>
                    <a:pt x="6203920" y="4888526"/>
                    <a:pt x="6578252" y="4937390"/>
                  </a:cubicBezTo>
                  <a:cubicBezTo>
                    <a:pt x="6952584" y="4986158"/>
                    <a:pt x="7328537" y="5024068"/>
                    <a:pt x="7705059" y="5053786"/>
                  </a:cubicBezTo>
                  <a:cubicBezTo>
                    <a:pt x="7893369" y="5068549"/>
                    <a:pt x="8081773" y="5081218"/>
                    <a:pt x="8270369" y="5091695"/>
                  </a:cubicBezTo>
                  <a:cubicBezTo>
                    <a:pt x="8458773" y="5102077"/>
                    <a:pt x="8647939" y="5110745"/>
                    <a:pt x="8835582" y="5115507"/>
                  </a:cubicBezTo>
                  <a:lnTo>
                    <a:pt x="8836248" y="5115507"/>
                  </a:lnTo>
                  <a:cubicBezTo>
                    <a:pt x="8874062" y="5116460"/>
                    <a:pt x="8903971" y="5147893"/>
                    <a:pt x="8903019" y="5185707"/>
                  </a:cubicBezTo>
                  <a:cubicBezTo>
                    <a:pt x="8902066" y="5223521"/>
                    <a:pt x="8870633" y="5253429"/>
                    <a:pt x="8832819" y="5252477"/>
                  </a:cubicBezTo>
                  <a:lnTo>
                    <a:pt x="8832438" y="5252477"/>
                  </a:lnTo>
                  <a:cubicBezTo>
                    <a:pt x="8641462" y="5246476"/>
                    <a:pt x="8452391" y="5236666"/>
                    <a:pt x="8262653" y="5225045"/>
                  </a:cubicBezTo>
                  <a:cubicBezTo>
                    <a:pt x="8073106" y="5213329"/>
                    <a:pt x="7883749" y="5199518"/>
                    <a:pt x="7694582" y="5183516"/>
                  </a:cubicBezTo>
                  <a:cubicBezTo>
                    <a:pt x="7316249" y="5151417"/>
                    <a:pt x="6938488" y="5111031"/>
                    <a:pt x="6561964" y="5059691"/>
                  </a:cubicBezTo>
                  <a:cubicBezTo>
                    <a:pt x="6185537" y="5008256"/>
                    <a:pt x="5810251" y="4946153"/>
                    <a:pt x="5438014" y="4866429"/>
                  </a:cubicBezTo>
                  <a:cubicBezTo>
                    <a:pt x="5251896" y="4826519"/>
                    <a:pt x="5066634" y="4782228"/>
                    <a:pt x="4882802" y="4731555"/>
                  </a:cubicBezTo>
                  <a:cubicBezTo>
                    <a:pt x="4699065" y="4680691"/>
                    <a:pt x="4516566" y="4624017"/>
                    <a:pt x="4337210" y="4557057"/>
                  </a:cubicBezTo>
                  <a:cubicBezTo>
                    <a:pt x="4247580" y="4523529"/>
                    <a:pt x="4158616" y="4487810"/>
                    <a:pt x="4070986" y="4448472"/>
                  </a:cubicBezTo>
                  <a:cubicBezTo>
                    <a:pt x="3983356" y="4409324"/>
                    <a:pt x="3896964" y="4366747"/>
                    <a:pt x="3812668" y="4319598"/>
                  </a:cubicBezTo>
                  <a:cubicBezTo>
                    <a:pt x="3770568" y="4295976"/>
                    <a:pt x="3728848" y="4271497"/>
                    <a:pt x="3688081" y="4245208"/>
                  </a:cubicBezTo>
                  <a:cubicBezTo>
                    <a:pt x="3647219" y="4219110"/>
                    <a:pt x="3607023" y="4191773"/>
                    <a:pt x="3568066" y="4162531"/>
                  </a:cubicBezTo>
                  <a:cubicBezTo>
                    <a:pt x="3489866" y="4104429"/>
                    <a:pt x="3415761" y="4039278"/>
                    <a:pt x="3349848" y="3965363"/>
                  </a:cubicBezTo>
                  <a:cubicBezTo>
                    <a:pt x="3284031" y="3891449"/>
                    <a:pt x="3227071" y="3807248"/>
                    <a:pt x="3187352" y="3714094"/>
                  </a:cubicBezTo>
                  <a:cubicBezTo>
                    <a:pt x="3147442" y="3620939"/>
                    <a:pt x="3126773" y="3519117"/>
                    <a:pt x="3127916" y="3417295"/>
                  </a:cubicBezTo>
                  <a:cubicBezTo>
                    <a:pt x="3128297" y="3364717"/>
                    <a:pt x="3138108" y="3311568"/>
                    <a:pt x="3156300" y="3261847"/>
                  </a:cubicBezTo>
                  <a:cubicBezTo>
                    <a:pt x="3174493" y="3212127"/>
                    <a:pt x="3201068" y="3166026"/>
                    <a:pt x="3232691" y="3125354"/>
                  </a:cubicBezTo>
                  <a:cubicBezTo>
                    <a:pt x="3296223" y="3043534"/>
                    <a:pt x="3376518" y="2981526"/>
                    <a:pt x="3459576" y="2929424"/>
                  </a:cubicBezTo>
                  <a:cubicBezTo>
                    <a:pt x="3543111" y="2877513"/>
                    <a:pt x="3630550" y="2835222"/>
                    <a:pt x="3719133" y="2797408"/>
                  </a:cubicBezTo>
                  <a:cubicBezTo>
                    <a:pt x="3807810" y="2759784"/>
                    <a:pt x="3897822" y="2726828"/>
                    <a:pt x="3988214" y="2696062"/>
                  </a:cubicBezTo>
                  <a:cubicBezTo>
                    <a:pt x="4169094" y="2634816"/>
                    <a:pt x="4351593" y="2582429"/>
                    <a:pt x="4532949" y="2528708"/>
                  </a:cubicBezTo>
                  <a:cubicBezTo>
                    <a:pt x="4714209" y="2474891"/>
                    <a:pt x="4894994" y="2420694"/>
                    <a:pt x="5069873" y="2354210"/>
                  </a:cubicBezTo>
                  <a:cubicBezTo>
                    <a:pt x="5157217" y="2320872"/>
                    <a:pt x="5243038" y="2284201"/>
                    <a:pt x="5324667" y="2241243"/>
                  </a:cubicBezTo>
                  <a:cubicBezTo>
                    <a:pt x="5406010" y="2198190"/>
                    <a:pt x="5483829" y="2148660"/>
                    <a:pt x="5547933" y="2087033"/>
                  </a:cubicBezTo>
                  <a:cubicBezTo>
                    <a:pt x="5579842" y="2056268"/>
                    <a:pt x="5608226" y="2022549"/>
                    <a:pt x="5629943" y="1985592"/>
                  </a:cubicBezTo>
                  <a:cubicBezTo>
                    <a:pt x="5651851" y="1948730"/>
                    <a:pt x="5667090" y="1908821"/>
                    <a:pt x="5674329" y="1867196"/>
                  </a:cubicBezTo>
                  <a:cubicBezTo>
                    <a:pt x="5678044" y="1846527"/>
                    <a:pt x="5679759" y="1824905"/>
                    <a:pt x="5679663" y="1804141"/>
                  </a:cubicBezTo>
                  <a:cubicBezTo>
                    <a:pt x="5679473" y="1784805"/>
                    <a:pt x="5676139" y="1765946"/>
                    <a:pt x="5669567" y="1748134"/>
                  </a:cubicBezTo>
                  <a:cubicBezTo>
                    <a:pt x="5656518" y="1712415"/>
                    <a:pt x="5630324" y="1680316"/>
                    <a:pt x="5597272" y="1653551"/>
                  </a:cubicBezTo>
                  <a:cubicBezTo>
                    <a:pt x="5564316" y="1626690"/>
                    <a:pt x="5525359" y="1604592"/>
                    <a:pt x="5484592" y="1585733"/>
                  </a:cubicBezTo>
                  <a:cubicBezTo>
                    <a:pt x="5443634" y="1566873"/>
                    <a:pt x="5400581" y="1551157"/>
                    <a:pt x="5356576" y="1537536"/>
                  </a:cubicBezTo>
                  <a:cubicBezTo>
                    <a:pt x="5268565" y="1510199"/>
                    <a:pt x="5177125" y="1490673"/>
                    <a:pt x="5085018" y="1474671"/>
                  </a:cubicBezTo>
                  <a:cubicBezTo>
                    <a:pt x="4900518" y="1443143"/>
                    <a:pt x="4712590" y="1425808"/>
                    <a:pt x="4524567" y="1413330"/>
                  </a:cubicBezTo>
                  <a:cubicBezTo>
                    <a:pt x="4336353" y="1401138"/>
                    <a:pt x="4147567" y="1394661"/>
                    <a:pt x="3958591" y="1390661"/>
                  </a:cubicBezTo>
                  <a:cubicBezTo>
                    <a:pt x="3580639" y="1382850"/>
                    <a:pt x="3202021" y="1385422"/>
                    <a:pt x="2823211" y="1386089"/>
                  </a:cubicBezTo>
                  <a:cubicBezTo>
                    <a:pt x="2633759" y="1386374"/>
                    <a:pt x="2444307" y="1386374"/>
                    <a:pt x="2254664" y="1383707"/>
                  </a:cubicBezTo>
                  <a:cubicBezTo>
                    <a:pt x="2065021" y="1380850"/>
                    <a:pt x="1875188" y="1375992"/>
                    <a:pt x="1685259" y="1361705"/>
                  </a:cubicBezTo>
                  <a:cubicBezTo>
                    <a:pt x="1590295" y="1354275"/>
                    <a:pt x="1495236" y="1344750"/>
                    <a:pt x="1400462" y="1327986"/>
                  </a:cubicBezTo>
                  <a:cubicBezTo>
                    <a:pt x="1353123" y="1319414"/>
                    <a:pt x="1305688" y="1309222"/>
                    <a:pt x="1258730" y="1294172"/>
                  </a:cubicBezTo>
                  <a:cubicBezTo>
                    <a:pt x="1235298" y="1286648"/>
                    <a:pt x="1211867" y="1277789"/>
                    <a:pt x="1188912" y="1266359"/>
                  </a:cubicBezTo>
                  <a:cubicBezTo>
                    <a:pt x="1166052" y="1254834"/>
                    <a:pt x="1143192" y="1240832"/>
                    <a:pt x="1123380" y="1219592"/>
                  </a:cubicBezTo>
                  <a:cubicBezTo>
                    <a:pt x="1113569" y="1208924"/>
                    <a:pt x="1104806" y="1196160"/>
                    <a:pt x="1098996" y="1181301"/>
                  </a:cubicBezTo>
                  <a:cubicBezTo>
                    <a:pt x="1096138" y="1173967"/>
                    <a:pt x="1094138" y="1165871"/>
                    <a:pt x="1092995" y="1158441"/>
                  </a:cubicBezTo>
                  <a:cubicBezTo>
                    <a:pt x="1092042" y="1151774"/>
                    <a:pt x="1091376" y="1145011"/>
                    <a:pt x="1090899" y="1138153"/>
                  </a:cubicBezTo>
                  <a:cubicBezTo>
                    <a:pt x="1089375" y="1110911"/>
                    <a:pt x="1093757" y="1083289"/>
                    <a:pt x="1102806" y="1057952"/>
                  </a:cubicBezTo>
                  <a:cubicBezTo>
                    <a:pt x="1121094" y="1007089"/>
                    <a:pt x="1154622" y="966512"/>
                    <a:pt x="1190436" y="932318"/>
                  </a:cubicBezTo>
                  <a:cubicBezTo>
                    <a:pt x="1226726" y="898123"/>
                    <a:pt x="1266445" y="869453"/>
                    <a:pt x="1307212" y="843354"/>
                  </a:cubicBezTo>
                  <a:cubicBezTo>
                    <a:pt x="1347979" y="817256"/>
                    <a:pt x="1390080" y="793919"/>
                    <a:pt x="1432466" y="771821"/>
                  </a:cubicBezTo>
                  <a:cubicBezTo>
                    <a:pt x="1602678" y="684096"/>
                    <a:pt x="1779747" y="615516"/>
                    <a:pt x="1950531" y="536078"/>
                  </a:cubicBezTo>
                  <a:cubicBezTo>
                    <a:pt x="1993203" y="516266"/>
                    <a:pt x="2035398" y="495692"/>
                    <a:pt x="2076546" y="473594"/>
                  </a:cubicBezTo>
                  <a:cubicBezTo>
                    <a:pt x="2117599" y="451400"/>
                    <a:pt x="2157699" y="427874"/>
                    <a:pt x="2194561" y="400823"/>
                  </a:cubicBezTo>
                  <a:cubicBezTo>
                    <a:pt x="2212944" y="387297"/>
                    <a:pt x="2230375" y="372914"/>
                    <a:pt x="2245996" y="357293"/>
                  </a:cubicBezTo>
                  <a:cubicBezTo>
                    <a:pt x="2261522" y="341672"/>
                    <a:pt x="2275238" y="324718"/>
                    <a:pt x="2284668" y="306525"/>
                  </a:cubicBezTo>
                  <a:cubicBezTo>
                    <a:pt x="2289430" y="297476"/>
                    <a:pt x="2292954" y="288142"/>
                    <a:pt x="2295145" y="278712"/>
                  </a:cubicBezTo>
                  <a:cubicBezTo>
                    <a:pt x="2296288" y="273950"/>
                    <a:pt x="2296955" y="269187"/>
                    <a:pt x="2297336" y="264425"/>
                  </a:cubicBezTo>
                  <a:cubicBezTo>
                    <a:pt x="2297527" y="262043"/>
                    <a:pt x="2297527" y="259567"/>
                    <a:pt x="2297622" y="257376"/>
                  </a:cubicBezTo>
                  <a:cubicBezTo>
                    <a:pt x="2297622" y="256138"/>
                    <a:pt x="2297431" y="254900"/>
                    <a:pt x="2297145" y="253661"/>
                  </a:cubicBezTo>
                  <a:cubicBezTo>
                    <a:pt x="2296098" y="248708"/>
                    <a:pt x="2291621" y="242041"/>
                    <a:pt x="2284763" y="235850"/>
                  </a:cubicBezTo>
                  <a:cubicBezTo>
                    <a:pt x="2277905" y="229563"/>
                    <a:pt x="2269142" y="223848"/>
                    <a:pt x="2259807" y="218609"/>
                  </a:cubicBezTo>
                  <a:cubicBezTo>
                    <a:pt x="2240948" y="208132"/>
                    <a:pt x="2219802" y="199750"/>
                    <a:pt x="2198181" y="192320"/>
                  </a:cubicBezTo>
                  <a:cubicBezTo>
                    <a:pt x="2176559" y="184891"/>
                    <a:pt x="2154270" y="178509"/>
                    <a:pt x="2131696" y="172794"/>
                  </a:cubicBezTo>
                  <a:cubicBezTo>
                    <a:pt x="2086643" y="161269"/>
                    <a:pt x="2040637" y="152125"/>
                    <a:pt x="1994346" y="143933"/>
                  </a:cubicBezTo>
                  <a:cubicBezTo>
                    <a:pt x="1901763" y="127741"/>
                    <a:pt x="1808132" y="115835"/>
                    <a:pt x="1714311" y="105643"/>
                  </a:cubicBezTo>
                  <a:cubicBezTo>
                    <a:pt x="1526573" y="85450"/>
                    <a:pt x="1337787" y="72305"/>
                    <a:pt x="1149002" y="61733"/>
                  </a:cubicBezTo>
                  <a:cubicBezTo>
                    <a:pt x="960121" y="51350"/>
                    <a:pt x="771050" y="43921"/>
                    <a:pt x="581883" y="38396"/>
                  </a:cubicBezTo>
                  <a:cubicBezTo>
                    <a:pt x="392431" y="32777"/>
                    <a:pt x="203074" y="29062"/>
                    <a:pt x="13908" y="27919"/>
                  </a:cubicBezTo>
                  <a:lnTo>
                    <a:pt x="13812" y="27919"/>
                  </a:lnTo>
                  <a:cubicBezTo>
                    <a:pt x="6192" y="27824"/>
                    <a:pt x="-94" y="21537"/>
                    <a:pt x="1" y="13822"/>
                  </a:cubicBezTo>
                  <a:cubicBezTo>
                    <a:pt x="96" y="6202"/>
                    <a:pt x="6288" y="11"/>
                    <a:pt x="13908" y="11"/>
                  </a:cubicBezTo>
                  <a:close/>
                </a:path>
              </a:pathLst>
            </a:custGeom>
            <a:gradFill>
              <a:gsLst>
                <a:gs pos="20000">
                  <a:schemeClr val="tx1">
                    <a:lumMod val="50000"/>
                    <a:lumOff val="50000"/>
                    <a:alpha val="39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B9A7D4D-93B1-4790-83F2-30691F35E61B}"/>
                </a:ext>
              </a:extLst>
            </p:cNvPr>
            <p:cNvCxnSpPr/>
            <p:nvPr/>
          </p:nvCxnSpPr>
          <p:spPr>
            <a:xfrm>
              <a:off x="9925503" y="4520881"/>
              <a:ext cx="0" cy="5715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E22636A-0940-42EB-B769-21AAFD586577}"/>
                </a:ext>
              </a:extLst>
            </p:cNvPr>
            <p:cNvCxnSpPr/>
            <p:nvPr/>
          </p:nvCxnSpPr>
          <p:spPr>
            <a:xfrm>
              <a:off x="6275389" y="3335202"/>
              <a:ext cx="0" cy="571500"/>
            </a:xfrm>
            <a:prstGeom prst="lin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0A79434-15E2-490C-98A5-F1EBD380C248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64" y="2527300"/>
              <a:ext cx="0" cy="38245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67EFF44-4EC6-461A-9C48-69FCD7E5976D}"/>
                </a:ext>
              </a:extLst>
            </p:cNvPr>
            <p:cNvCxnSpPr>
              <a:cxnSpLocks/>
            </p:cNvCxnSpPr>
            <p:nvPr/>
          </p:nvCxnSpPr>
          <p:spPr>
            <a:xfrm>
              <a:off x="4935539" y="2335348"/>
              <a:ext cx="0" cy="19195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0B7736D-4634-4CEE-A611-3F8E54E086FF}"/>
                </a:ext>
              </a:extLst>
            </p:cNvPr>
            <p:cNvCxnSpPr>
              <a:cxnSpLocks/>
            </p:cNvCxnSpPr>
            <p:nvPr/>
          </p:nvCxnSpPr>
          <p:spPr>
            <a:xfrm>
              <a:off x="5703889" y="1793278"/>
              <a:ext cx="0" cy="19195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0FEB3D6-251F-410A-B9B6-F8B8BCF0C78A}"/>
                </a:ext>
              </a:extLst>
            </p:cNvPr>
            <p:cNvCxnSpPr>
              <a:cxnSpLocks/>
            </p:cNvCxnSpPr>
            <p:nvPr/>
          </p:nvCxnSpPr>
          <p:spPr>
            <a:xfrm>
              <a:off x="4251292" y="1605966"/>
              <a:ext cx="0" cy="15343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5F6D8A2-531C-4846-8F34-545CEBE7E262}"/>
                </a:ext>
              </a:extLst>
            </p:cNvPr>
            <p:cNvGrpSpPr/>
            <p:nvPr/>
          </p:nvGrpSpPr>
          <p:grpSpPr>
            <a:xfrm>
              <a:off x="9537516" y="3518872"/>
              <a:ext cx="775974" cy="898460"/>
              <a:chOff x="5138527" y="2657956"/>
              <a:chExt cx="526565" cy="609685"/>
            </a:xfrm>
          </p:grpSpPr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B025A543-A3AE-441B-A309-48A5014F1E17}"/>
                  </a:ext>
                </a:extLst>
              </p:cNvPr>
              <p:cNvSpPr/>
              <p:nvPr/>
            </p:nvSpPr>
            <p:spPr>
              <a:xfrm>
                <a:off x="5138527" y="2657956"/>
                <a:ext cx="526565" cy="609685"/>
              </a:xfrm>
              <a:custGeom>
                <a:avLst/>
                <a:gdLst>
                  <a:gd name="T0" fmla="*/ 7473 w 7919"/>
                  <a:gd name="T1" fmla="*/ 2050 h 9167"/>
                  <a:gd name="T2" fmla="*/ 7341 w 7919"/>
                  <a:gd name="T3" fmla="*/ 1833 h 9167"/>
                  <a:gd name="T4" fmla="*/ 6216 w 7919"/>
                  <a:gd name="T5" fmla="*/ 678 h 9167"/>
                  <a:gd name="T6" fmla="*/ 6185 w 7919"/>
                  <a:gd name="T7" fmla="*/ 656 h 9167"/>
                  <a:gd name="T8" fmla="*/ 6100 w 7919"/>
                  <a:gd name="T9" fmla="*/ 605 h 9167"/>
                  <a:gd name="T10" fmla="*/ 6081 w 7919"/>
                  <a:gd name="T11" fmla="*/ 594 h 9167"/>
                  <a:gd name="T12" fmla="*/ 3960 w 7919"/>
                  <a:gd name="T13" fmla="*/ 0 h 9167"/>
                  <a:gd name="T14" fmla="*/ 0 w 7919"/>
                  <a:gd name="T15" fmla="*/ 3793 h 9167"/>
                  <a:gd name="T16" fmla="*/ 1013 w 7919"/>
                  <a:gd name="T17" fmla="*/ 6320 h 9167"/>
                  <a:gd name="T18" fmla="*/ 1061 w 7919"/>
                  <a:gd name="T19" fmla="*/ 6388 h 9167"/>
                  <a:gd name="T20" fmla="*/ 3658 w 7919"/>
                  <a:gd name="T21" fmla="*/ 8993 h 9167"/>
                  <a:gd name="T22" fmla="*/ 3675 w 7919"/>
                  <a:gd name="T23" fmla="*/ 9016 h 9167"/>
                  <a:gd name="T24" fmla="*/ 3806 w 7919"/>
                  <a:gd name="T25" fmla="*/ 9100 h 9167"/>
                  <a:gd name="T26" fmla="*/ 4254 w 7919"/>
                  <a:gd name="T27" fmla="*/ 9029 h 9167"/>
                  <a:gd name="T28" fmla="*/ 4323 w 7919"/>
                  <a:gd name="T29" fmla="*/ 8928 h 9167"/>
                  <a:gd name="T30" fmla="*/ 6855 w 7919"/>
                  <a:gd name="T31" fmla="*/ 6390 h 9167"/>
                  <a:gd name="T32" fmla="*/ 6892 w 7919"/>
                  <a:gd name="T33" fmla="*/ 6337 h 9167"/>
                  <a:gd name="T34" fmla="*/ 7919 w 7919"/>
                  <a:gd name="T35" fmla="*/ 3794 h 9167"/>
                  <a:gd name="T36" fmla="*/ 7473 w 7919"/>
                  <a:gd name="T37" fmla="*/ 2050 h 9167"/>
                  <a:gd name="T38" fmla="*/ 3957 w 7919"/>
                  <a:gd name="T39" fmla="*/ 5349 h 9167"/>
                  <a:gd name="T40" fmla="*/ 2357 w 7919"/>
                  <a:gd name="T41" fmla="*/ 3816 h 9167"/>
                  <a:gd name="T42" fmla="*/ 3957 w 7919"/>
                  <a:gd name="T43" fmla="*/ 2283 h 9167"/>
                  <a:gd name="T44" fmla="*/ 5558 w 7919"/>
                  <a:gd name="T45" fmla="*/ 3816 h 9167"/>
                  <a:gd name="T46" fmla="*/ 3957 w 7919"/>
                  <a:gd name="T47" fmla="*/ 5349 h 9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919" h="9167">
                    <a:moveTo>
                      <a:pt x="7473" y="2050"/>
                    </a:moveTo>
                    <a:cubicBezTo>
                      <a:pt x="7454" y="1962"/>
                      <a:pt x="7409" y="1887"/>
                      <a:pt x="7341" y="1833"/>
                    </a:cubicBezTo>
                    <a:cubicBezTo>
                      <a:pt x="7052" y="1378"/>
                      <a:pt x="6672" y="981"/>
                      <a:pt x="6216" y="678"/>
                    </a:cubicBezTo>
                    <a:cubicBezTo>
                      <a:pt x="6206" y="669"/>
                      <a:pt x="6195" y="664"/>
                      <a:pt x="6185" y="656"/>
                    </a:cubicBezTo>
                    <a:cubicBezTo>
                      <a:pt x="6158" y="638"/>
                      <a:pt x="6129" y="622"/>
                      <a:pt x="6100" y="605"/>
                    </a:cubicBezTo>
                    <a:cubicBezTo>
                      <a:pt x="6093" y="602"/>
                      <a:pt x="6088" y="597"/>
                      <a:pt x="6081" y="594"/>
                    </a:cubicBezTo>
                    <a:cubicBezTo>
                      <a:pt x="5468" y="220"/>
                      <a:pt x="4742" y="0"/>
                      <a:pt x="3960" y="0"/>
                    </a:cubicBezTo>
                    <a:cubicBezTo>
                      <a:pt x="1773" y="0"/>
                      <a:pt x="0" y="1697"/>
                      <a:pt x="0" y="3793"/>
                    </a:cubicBezTo>
                    <a:cubicBezTo>
                      <a:pt x="0" y="4766"/>
                      <a:pt x="385" y="5649"/>
                      <a:pt x="1013" y="6320"/>
                    </a:cubicBezTo>
                    <a:cubicBezTo>
                      <a:pt x="1029" y="6342"/>
                      <a:pt x="1039" y="6368"/>
                      <a:pt x="1061" y="6388"/>
                    </a:cubicBezTo>
                    <a:lnTo>
                      <a:pt x="3658" y="8993"/>
                    </a:lnTo>
                    <a:cubicBezTo>
                      <a:pt x="3665" y="9000"/>
                      <a:pt x="3668" y="9010"/>
                      <a:pt x="3675" y="9016"/>
                    </a:cubicBezTo>
                    <a:cubicBezTo>
                      <a:pt x="3714" y="9054"/>
                      <a:pt x="3758" y="9081"/>
                      <a:pt x="3806" y="9100"/>
                    </a:cubicBezTo>
                    <a:cubicBezTo>
                      <a:pt x="3952" y="9167"/>
                      <a:pt x="4132" y="9145"/>
                      <a:pt x="4254" y="9029"/>
                    </a:cubicBezTo>
                    <a:cubicBezTo>
                      <a:pt x="4285" y="8999"/>
                      <a:pt x="4305" y="8963"/>
                      <a:pt x="4323" y="8928"/>
                    </a:cubicBezTo>
                    <a:lnTo>
                      <a:pt x="6855" y="6390"/>
                    </a:lnTo>
                    <a:cubicBezTo>
                      <a:pt x="6872" y="6373"/>
                      <a:pt x="6879" y="6354"/>
                      <a:pt x="6892" y="6337"/>
                    </a:cubicBezTo>
                    <a:cubicBezTo>
                      <a:pt x="7528" y="5664"/>
                      <a:pt x="7919" y="4774"/>
                      <a:pt x="7919" y="3794"/>
                    </a:cubicBezTo>
                    <a:cubicBezTo>
                      <a:pt x="7919" y="3164"/>
                      <a:pt x="7757" y="2572"/>
                      <a:pt x="7473" y="2050"/>
                    </a:cubicBezTo>
                    <a:close/>
                    <a:moveTo>
                      <a:pt x="3957" y="5349"/>
                    </a:moveTo>
                    <a:cubicBezTo>
                      <a:pt x="3074" y="5349"/>
                      <a:pt x="2357" y="4663"/>
                      <a:pt x="2357" y="3816"/>
                    </a:cubicBezTo>
                    <a:cubicBezTo>
                      <a:pt x="2357" y="2969"/>
                      <a:pt x="3074" y="2283"/>
                      <a:pt x="3957" y="2283"/>
                    </a:cubicBezTo>
                    <a:cubicBezTo>
                      <a:pt x="4842" y="2283"/>
                      <a:pt x="5558" y="2969"/>
                      <a:pt x="5558" y="3816"/>
                    </a:cubicBezTo>
                    <a:cubicBezTo>
                      <a:pt x="5558" y="4661"/>
                      <a:pt x="4841" y="5349"/>
                      <a:pt x="3957" y="534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5B786FB2-8E08-41E6-A1DE-4AAEA32FAF6A}"/>
                  </a:ext>
                </a:extLst>
              </p:cNvPr>
              <p:cNvSpPr/>
              <p:nvPr/>
            </p:nvSpPr>
            <p:spPr>
              <a:xfrm>
                <a:off x="5230103" y="2740463"/>
                <a:ext cx="343412" cy="3434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9A1EF07-8489-4032-8021-3181404C8EF3}"/>
                </a:ext>
              </a:extLst>
            </p:cNvPr>
            <p:cNvGrpSpPr/>
            <p:nvPr/>
          </p:nvGrpSpPr>
          <p:grpSpPr>
            <a:xfrm>
              <a:off x="6015003" y="2664117"/>
              <a:ext cx="526565" cy="609685"/>
              <a:chOff x="5138527" y="2657956"/>
              <a:chExt cx="526565" cy="609685"/>
            </a:xfrm>
          </p:grpSpPr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A589A01E-5EE5-408B-BF91-1D81F84DDC0A}"/>
                  </a:ext>
                </a:extLst>
              </p:cNvPr>
              <p:cNvSpPr/>
              <p:nvPr/>
            </p:nvSpPr>
            <p:spPr>
              <a:xfrm>
                <a:off x="5138527" y="2657956"/>
                <a:ext cx="526565" cy="609685"/>
              </a:xfrm>
              <a:custGeom>
                <a:avLst/>
                <a:gdLst>
                  <a:gd name="T0" fmla="*/ 7473 w 7919"/>
                  <a:gd name="T1" fmla="*/ 2050 h 9167"/>
                  <a:gd name="T2" fmla="*/ 7341 w 7919"/>
                  <a:gd name="T3" fmla="*/ 1833 h 9167"/>
                  <a:gd name="T4" fmla="*/ 6216 w 7919"/>
                  <a:gd name="T5" fmla="*/ 678 h 9167"/>
                  <a:gd name="T6" fmla="*/ 6185 w 7919"/>
                  <a:gd name="T7" fmla="*/ 656 h 9167"/>
                  <a:gd name="T8" fmla="*/ 6100 w 7919"/>
                  <a:gd name="T9" fmla="*/ 605 h 9167"/>
                  <a:gd name="T10" fmla="*/ 6081 w 7919"/>
                  <a:gd name="T11" fmla="*/ 594 h 9167"/>
                  <a:gd name="T12" fmla="*/ 3960 w 7919"/>
                  <a:gd name="T13" fmla="*/ 0 h 9167"/>
                  <a:gd name="T14" fmla="*/ 0 w 7919"/>
                  <a:gd name="T15" fmla="*/ 3793 h 9167"/>
                  <a:gd name="T16" fmla="*/ 1013 w 7919"/>
                  <a:gd name="T17" fmla="*/ 6320 h 9167"/>
                  <a:gd name="T18" fmla="*/ 1061 w 7919"/>
                  <a:gd name="T19" fmla="*/ 6388 h 9167"/>
                  <a:gd name="T20" fmla="*/ 3658 w 7919"/>
                  <a:gd name="T21" fmla="*/ 8993 h 9167"/>
                  <a:gd name="T22" fmla="*/ 3675 w 7919"/>
                  <a:gd name="T23" fmla="*/ 9016 h 9167"/>
                  <a:gd name="T24" fmla="*/ 3806 w 7919"/>
                  <a:gd name="T25" fmla="*/ 9100 h 9167"/>
                  <a:gd name="T26" fmla="*/ 4254 w 7919"/>
                  <a:gd name="T27" fmla="*/ 9029 h 9167"/>
                  <a:gd name="T28" fmla="*/ 4323 w 7919"/>
                  <a:gd name="T29" fmla="*/ 8928 h 9167"/>
                  <a:gd name="T30" fmla="*/ 6855 w 7919"/>
                  <a:gd name="T31" fmla="*/ 6390 h 9167"/>
                  <a:gd name="T32" fmla="*/ 6892 w 7919"/>
                  <a:gd name="T33" fmla="*/ 6337 h 9167"/>
                  <a:gd name="T34" fmla="*/ 7919 w 7919"/>
                  <a:gd name="T35" fmla="*/ 3794 h 9167"/>
                  <a:gd name="T36" fmla="*/ 7473 w 7919"/>
                  <a:gd name="T37" fmla="*/ 2050 h 9167"/>
                  <a:gd name="T38" fmla="*/ 3957 w 7919"/>
                  <a:gd name="T39" fmla="*/ 5349 h 9167"/>
                  <a:gd name="T40" fmla="*/ 2357 w 7919"/>
                  <a:gd name="T41" fmla="*/ 3816 h 9167"/>
                  <a:gd name="T42" fmla="*/ 3957 w 7919"/>
                  <a:gd name="T43" fmla="*/ 2283 h 9167"/>
                  <a:gd name="T44" fmla="*/ 5558 w 7919"/>
                  <a:gd name="T45" fmla="*/ 3816 h 9167"/>
                  <a:gd name="T46" fmla="*/ 3957 w 7919"/>
                  <a:gd name="T47" fmla="*/ 5349 h 9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919" h="9167">
                    <a:moveTo>
                      <a:pt x="7473" y="2050"/>
                    </a:moveTo>
                    <a:cubicBezTo>
                      <a:pt x="7454" y="1962"/>
                      <a:pt x="7409" y="1887"/>
                      <a:pt x="7341" y="1833"/>
                    </a:cubicBezTo>
                    <a:cubicBezTo>
                      <a:pt x="7052" y="1378"/>
                      <a:pt x="6672" y="981"/>
                      <a:pt x="6216" y="678"/>
                    </a:cubicBezTo>
                    <a:cubicBezTo>
                      <a:pt x="6206" y="669"/>
                      <a:pt x="6195" y="664"/>
                      <a:pt x="6185" y="656"/>
                    </a:cubicBezTo>
                    <a:cubicBezTo>
                      <a:pt x="6158" y="638"/>
                      <a:pt x="6129" y="622"/>
                      <a:pt x="6100" y="605"/>
                    </a:cubicBezTo>
                    <a:cubicBezTo>
                      <a:pt x="6093" y="602"/>
                      <a:pt x="6088" y="597"/>
                      <a:pt x="6081" y="594"/>
                    </a:cubicBezTo>
                    <a:cubicBezTo>
                      <a:pt x="5468" y="220"/>
                      <a:pt x="4742" y="0"/>
                      <a:pt x="3960" y="0"/>
                    </a:cubicBezTo>
                    <a:cubicBezTo>
                      <a:pt x="1773" y="0"/>
                      <a:pt x="0" y="1697"/>
                      <a:pt x="0" y="3793"/>
                    </a:cubicBezTo>
                    <a:cubicBezTo>
                      <a:pt x="0" y="4766"/>
                      <a:pt x="385" y="5649"/>
                      <a:pt x="1013" y="6320"/>
                    </a:cubicBezTo>
                    <a:cubicBezTo>
                      <a:pt x="1029" y="6342"/>
                      <a:pt x="1039" y="6368"/>
                      <a:pt x="1061" y="6388"/>
                    </a:cubicBezTo>
                    <a:lnTo>
                      <a:pt x="3658" y="8993"/>
                    </a:lnTo>
                    <a:cubicBezTo>
                      <a:pt x="3665" y="9000"/>
                      <a:pt x="3668" y="9010"/>
                      <a:pt x="3675" y="9016"/>
                    </a:cubicBezTo>
                    <a:cubicBezTo>
                      <a:pt x="3714" y="9054"/>
                      <a:pt x="3758" y="9081"/>
                      <a:pt x="3806" y="9100"/>
                    </a:cubicBezTo>
                    <a:cubicBezTo>
                      <a:pt x="3952" y="9167"/>
                      <a:pt x="4132" y="9145"/>
                      <a:pt x="4254" y="9029"/>
                    </a:cubicBezTo>
                    <a:cubicBezTo>
                      <a:pt x="4285" y="8999"/>
                      <a:pt x="4305" y="8963"/>
                      <a:pt x="4323" y="8928"/>
                    </a:cubicBezTo>
                    <a:lnTo>
                      <a:pt x="6855" y="6390"/>
                    </a:lnTo>
                    <a:cubicBezTo>
                      <a:pt x="6872" y="6373"/>
                      <a:pt x="6879" y="6354"/>
                      <a:pt x="6892" y="6337"/>
                    </a:cubicBezTo>
                    <a:cubicBezTo>
                      <a:pt x="7528" y="5664"/>
                      <a:pt x="7919" y="4774"/>
                      <a:pt x="7919" y="3794"/>
                    </a:cubicBezTo>
                    <a:cubicBezTo>
                      <a:pt x="7919" y="3164"/>
                      <a:pt x="7757" y="2572"/>
                      <a:pt x="7473" y="2050"/>
                    </a:cubicBezTo>
                    <a:close/>
                    <a:moveTo>
                      <a:pt x="3957" y="5349"/>
                    </a:moveTo>
                    <a:cubicBezTo>
                      <a:pt x="3074" y="5349"/>
                      <a:pt x="2357" y="4663"/>
                      <a:pt x="2357" y="3816"/>
                    </a:cubicBezTo>
                    <a:cubicBezTo>
                      <a:pt x="2357" y="2969"/>
                      <a:pt x="3074" y="2283"/>
                      <a:pt x="3957" y="2283"/>
                    </a:cubicBezTo>
                    <a:cubicBezTo>
                      <a:pt x="4842" y="2283"/>
                      <a:pt x="5558" y="2969"/>
                      <a:pt x="5558" y="3816"/>
                    </a:cubicBezTo>
                    <a:cubicBezTo>
                      <a:pt x="5558" y="4661"/>
                      <a:pt x="4841" y="5349"/>
                      <a:pt x="3957" y="53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F85DF700-DA28-4080-9FA3-1B797109EC7F}"/>
                  </a:ext>
                </a:extLst>
              </p:cNvPr>
              <p:cNvSpPr/>
              <p:nvPr/>
            </p:nvSpPr>
            <p:spPr>
              <a:xfrm>
                <a:off x="5230103" y="2740463"/>
                <a:ext cx="343412" cy="3434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0B929D4C-8D9D-4244-979E-6D65F064038B}"/>
                </a:ext>
              </a:extLst>
            </p:cNvPr>
            <p:cNvGrpSpPr/>
            <p:nvPr/>
          </p:nvGrpSpPr>
          <p:grpSpPr>
            <a:xfrm>
              <a:off x="7619548" y="1890334"/>
              <a:ext cx="467632" cy="541448"/>
              <a:chOff x="5138527" y="2657956"/>
              <a:chExt cx="526565" cy="609685"/>
            </a:xfrm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21FBCF19-8411-4DA8-B5F8-98D07DE3122B}"/>
                  </a:ext>
                </a:extLst>
              </p:cNvPr>
              <p:cNvSpPr/>
              <p:nvPr/>
            </p:nvSpPr>
            <p:spPr>
              <a:xfrm>
                <a:off x="5138527" y="2657956"/>
                <a:ext cx="526565" cy="609685"/>
              </a:xfrm>
              <a:custGeom>
                <a:avLst/>
                <a:gdLst>
                  <a:gd name="T0" fmla="*/ 7473 w 7919"/>
                  <a:gd name="T1" fmla="*/ 2050 h 9167"/>
                  <a:gd name="T2" fmla="*/ 7341 w 7919"/>
                  <a:gd name="T3" fmla="*/ 1833 h 9167"/>
                  <a:gd name="T4" fmla="*/ 6216 w 7919"/>
                  <a:gd name="T5" fmla="*/ 678 h 9167"/>
                  <a:gd name="T6" fmla="*/ 6185 w 7919"/>
                  <a:gd name="T7" fmla="*/ 656 h 9167"/>
                  <a:gd name="T8" fmla="*/ 6100 w 7919"/>
                  <a:gd name="T9" fmla="*/ 605 h 9167"/>
                  <a:gd name="T10" fmla="*/ 6081 w 7919"/>
                  <a:gd name="T11" fmla="*/ 594 h 9167"/>
                  <a:gd name="T12" fmla="*/ 3960 w 7919"/>
                  <a:gd name="T13" fmla="*/ 0 h 9167"/>
                  <a:gd name="T14" fmla="*/ 0 w 7919"/>
                  <a:gd name="T15" fmla="*/ 3793 h 9167"/>
                  <a:gd name="T16" fmla="*/ 1013 w 7919"/>
                  <a:gd name="T17" fmla="*/ 6320 h 9167"/>
                  <a:gd name="T18" fmla="*/ 1061 w 7919"/>
                  <a:gd name="T19" fmla="*/ 6388 h 9167"/>
                  <a:gd name="T20" fmla="*/ 3658 w 7919"/>
                  <a:gd name="T21" fmla="*/ 8993 h 9167"/>
                  <a:gd name="T22" fmla="*/ 3675 w 7919"/>
                  <a:gd name="T23" fmla="*/ 9016 h 9167"/>
                  <a:gd name="T24" fmla="*/ 3806 w 7919"/>
                  <a:gd name="T25" fmla="*/ 9100 h 9167"/>
                  <a:gd name="T26" fmla="*/ 4254 w 7919"/>
                  <a:gd name="T27" fmla="*/ 9029 h 9167"/>
                  <a:gd name="T28" fmla="*/ 4323 w 7919"/>
                  <a:gd name="T29" fmla="*/ 8928 h 9167"/>
                  <a:gd name="T30" fmla="*/ 6855 w 7919"/>
                  <a:gd name="T31" fmla="*/ 6390 h 9167"/>
                  <a:gd name="T32" fmla="*/ 6892 w 7919"/>
                  <a:gd name="T33" fmla="*/ 6337 h 9167"/>
                  <a:gd name="T34" fmla="*/ 7919 w 7919"/>
                  <a:gd name="T35" fmla="*/ 3794 h 9167"/>
                  <a:gd name="T36" fmla="*/ 7473 w 7919"/>
                  <a:gd name="T37" fmla="*/ 2050 h 9167"/>
                  <a:gd name="T38" fmla="*/ 3957 w 7919"/>
                  <a:gd name="T39" fmla="*/ 5349 h 9167"/>
                  <a:gd name="T40" fmla="*/ 2357 w 7919"/>
                  <a:gd name="T41" fmla="*/ 3816 h 9167"/>
                  <a:gd name="T42" fmla="*/ 3957 w 7919"/>
                  <a:gd name="T43" fmla="*/ 2283 h 9167"/>
                  <a:gd name="T44" fmla="*/ 5558 w 7919"/>
                  <a:gd name="T45" fmla="*/ 3816 h 9167"/>
                  <a:gd name="T46" fmla="*/ 3957 w 7919"/>
                  <a:gd name="T47" fmla="*/ 5349 h 9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919" h="9167">
                    <a:moveTo>
                      <a:pt x="7473" y="2050"/>
                    </a:moveTo>
                    <a:cubicBezTo>
                      <a:pt x="7454" y="1962"/>
                      <a:pt x="7409" y="1887"/>
                      <a:pt x="7341" y="1833"/>
                    </a:cubicBezTo>
                    <a:cubicBezTo>
                      <a:pt x="7052" y="1378"/>
                      <a:pt x="6672" y="981"/>
                      <a:pt x="6216" y="678"/>
                    </a:cubicBezTo>
                    <a:cubicBezTo>
                      <a:pt x="6206" y="669"/>
                      <a:pt x="6195" y="664"/>
                      <a:pt x="6185" y="656"/>
                    </a:cubicBezTo>
                    <a:cubicBezTo>
                      <a:pt x="6158" y="638"/>
                      <a:pt x="6129" y="622"/>
                      <a:pt x="6100" y="605"/>
                    </a:cubicBezTo>
                    <a:cubicBezTo>
                      <a:pt x="6093" y="602"/>
                      <a:pt x="6088" y="597"/>
                      <a:pt x="6081" y="594"/>
                    </a:cubicBezTo>
                    <a:cubicBezTo>
                      <a:pt x="5468" y="220"/>
                      <a:pt x="4742" y="0"/>
                      <a:pt x="3960" y="0"/>
                    </a:cubicBezTo>
                    <a:cubicBezTo>
                      <a:pt x="1773" y="0"/>
                      <a:pt x="0" y="1697"/>
                      <a:pt x="0" y="3793"/>
                    </a:cubicBezTo>
                    <a:cubicBezTo>
                      <a:pt x="0" y="4766"/>
                      <a:pt x="385" y="5649"/>
                      <a:pt x="1013" y="6320"/>
                    </a:cubicBezTo>
                    <a:cubicBezTo>
                      <a:pt x="1029" y="6342"/>
                      <a:pt x="1039" y="6368"/>
                      <a:pt x="1061" y="6388"/>
                    </a:cubicBezTo>
                    <a:lnTo>
                      <a:pt x="3658" y="8993"/>
                    </a:lnTo>
                    <a:cubicBezTo>
                      <a:pt x="3665" y="9000"/>
                      <a:pt x="3668" y="9010"/>
                      <a:pt x="3675" y="9016"/>
                    </a:cubicBezTo>
                    <a:cubicBezTo>
                      <a:pt x="3714" y="9054"/>
                      <a:pt x="3758" y="9081"/>
                      <a:pt x="3806" y="9100"/>
                    </a:cubicBezTo>
                    <a:cubicBezTo>
                      <a:pt x="3952" y="9167"/>
                      <a:pt x="4132" y="9145"/>
                      <a:pt x="4254" y="9029"/>
                    </a:cubicBezTo>
                    <a:cubicBezTo>
                      <a:pt x="4285" y="8999"/>
                      <a:pt x="4305" y="8963"/>
                      <a:pt x="4323" y="8928"/>
                    </a:cubicBezTo>
                    <a:lnTo>
                      <a:pt x="6855" y="6390"/>
                    </a:lnTo>
                    <a:cubicBezTo>
                      <a:pt x="6872" y="6373"/>
                      <a:pt x="6879" y="6354"/>
                      <a:pt x="6892" y="6337"/>
                    </a:cubicBezTo>
                    <a:cubicBezTo>
                      <a:pt x="7528" y="5664"/>
                      <a:pt x="7919" y="4774"/>
                      <a:pt x="7919" y="3794"/>
                    </a:cubicBezTo>
                    <a:cubicBezTo>
                      <a:pt x="7919" y="3164"/>
                      <a:pt x="7757" y="2572"/>
                      <a:pt x="7473" y="2050"/>
                    </a:cubicBezTo>
                    <a:close/>
                    <a:moveTo>
                      <a:pt x="3957" y="5349"/>
                    </a:moveTo>
                    <a:cubicBezTo>
                      <a:pt x="3074" y="5349"/>
                      <a:pt x="2357" y="4663"/>
                      <a:pt x="2357" y="3816"/>
                    </a:cubicBezTo>
                    <a:cubicBezTo>
                      <a:pt x="2357" y="2969"/>
                      <a:pt x="3074" y="2283"/>
                      <a:pt x="3957" y="2283"/>
                    </a:cubicBezTo>
                    <a:cubicBezTo>
                      <a:pt x="4842" y="2283"/>
                      <a:pt x="5558" y="2969"/>
                      <a:pt x="5558" y="3816"/>
                    </a:cubicBezTo>
                    <a:cubicBezTo>
                      <a:pt x="5558" y="4661"/>
                      <a:pt x="4841" y="5349"/>
                      <a:pt x="3957" y="534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5A08FB33-53AB-49F4-81E9-7781B2772C28}"/>
                  </a:ext>
                </a:extLst>
              </p:cNvPr>
              <p:cNvSpPr/>
              <p:nvPr/>
            </p:nvSpPr>
            <p:spPr>
              <a:xfrm>
                <a:off x="5230103" y="2740463"/>
                <a:ext cx="343412" cy="3434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D3D492AF-F4D8-4BA1-8F48-F5F47136398E}"/>
                </a:ext>
              </a:extLst>
            </p:cNvPr>
            <p:cNvGrpSpPr/>
            <p:nvPr/>
          </p:nvGrpSpPr>
          <p:grpSpPr>
            <a:xfrm>
              <a:off x="5530399" y="1325308"/>
              <a:ext cx="346980" cy="401750"/>
              <a:chOff x="5138527" y="2657956"/>
              <a:chExt cx="526565" cy="609685"/>
            </a:xfrm>
          </p:grpSpPr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3BAC0546-382B-4507-9419-93B1F1EFF598}"/>
                  </a:ext>
                </a:extLst>
              </p:cNvPr>
              <p:cNvSpPr/>
              <p:nvPr/>
            </p:nvSpPr>
            <p:spPr>
              <a:xfrm>
                <a:off x="5138527" y="2657956"/>
                <a:ext cx="526565" cy="609685"/>
              </a:xfrm>
              <a:custGeom>
                <a:avLst/>
                <a:gdLst>
                  <a:gd name="T0" fmla="*/ 7473 w 7919"/>
                  <a:gd name="T1" fmla="*/ 2050 h 9167"/>
                  <a:gd name="T2" fmla="*/ 7341 w 7919"/>
                  <a:gd name="T3" fmla="*/ 1833 h 9167"/>
                  <a:gd name="T4" fmla="*/ 6216 w 7919"/>
                  <a:gd name="T5" fmla="*/ 678 h 9167"/>
                  <a:gd name="T6" fmla="*/ 6185 w 7919"/>
                  <a:gd name="T7" fmla="*/ 656 h 9167"/>
                  <a:gd name="T8" fmla="*/ 6100 w 7919"/>
                  <a:gd name="T9" fmla="*/ 605 h 9167"/>
                  <a:gd name="T10" fmla="*/ 6081 w 7919"/>
                  <a:gd name="T11" fmla="*/ 594 h 9167"/>
                  <a:gd name="T12" fmla="*/ 3960 w 7919"/>
                  <a:gd name="T13" fmla="*/ 0 h 9167"/>
                  <a:gd name="T14" fmla="*/ 0 w 7919"/>
                  <a:gd name="T15" fmla="*/ 3793 h 9167"/>
                  <a:gd name="T16" fmla="*/ 1013 w 7919"/>
                  <a:gd name="T17" fmla="*/ 6320 h 9167"/>
                  <a:gd name="T18" fmla="*/ 1061 w 7919"/>
                  <a:gd name="T19" fmla="*/ 6388 h 9167"/>
                  <a:gd name="T20" fmla="*/ 3658 w 7919"/>
                  <a:gd name="T21" fmla="*/ 8993 h 9167"/>
                  <a:gd name="T22" fmla="*/ 3675 w 7919"/>
                  <a:gd name="T23" fmla="*/ 9016 h 9167"/>
                  <a:gd name="T24" fmla="*/ 3806 w 7919"/>
                  <a:gd name="T25" fmla="*/ 9100 h 9167"/>
                  <a:gd name="T26" fmla="*/ 4254 w 7919"/>
                  <a:gd name="T27" fmla="*/ 9029 h 9167"/>
                  <a:gd name="T28" fmla="*/ 4323 w 7919"/>
                  <a:gd name="T29" fmla="*/ 8928 h 9167"/>
                  <a:gd name="T30" fmla="*/ 6855 w 7919"/>
                  <a:gd name="T31" fmla="*/ 6390 h 9167"/>
                  <a:gd name="T32" fmla="*/ 6892 w 7919"/>
                  <a:gd name="T33" fmla="*/ 6337 h 9167"/>
                  <a:gd name="T34" fmla="*/ 7919 w 7919"/>
                  <a:gd name="T35" fmla="*/ 3794 h 9167"/>
                  <a:gd name="T36" fmla="*/ 7473 w 7919"/>
                  <a:gd name="T37" fmla="*/ 2050 h 9167"/>
                  <a:gd name="T38" fmla="*/ 3957 w 7919"/>
                  <a:gd name="T39" fmla="*/ 5349 h 9167"/>
                  <a:gd name="T40" fmla="*/ 2357 w 7919"/>
                  <a:gd name="T41" fmla="*/ 3816 h 9167"/>
                  <a:gd name="T42" fmla="*/ 3957 w 7919"/>
                  <a:gd name="T43" fmla="*/ 2283 h 9167"/>
                  <a:gd name="T44" fmla="*/ 5558 w 7919"/>
                  <a:gd name="T45" fmla="*/ 3816 h 9167"/>
                  <a:gd name="T46" fmla="*/ 3957 w 7919"/>
                  <a:gd name="T47" fmla="*/ 5349 h 9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919" h="9167">
                    <a:moveTo>
                      <a:pt x="7473" y="2050"/>
                    </a:moveTo>
                    <a:cubicBezTo>
                      <a:pt x="7454" y="1962"/>
                      <a:pt x="7409" y="1887"/>
                      <a:pt x="7341" y="1833"/>
                    </a:cubicBezTo>
                    <a:cubicBezTo>
                      <a:pt x="7052" y="1378"/>
                      <a:pt x="6672" y="981"/>
                      <a:pt x="6216" y="678"/>
                    </a:cubicBezTo>
                    <a:cubicBezTo>
                      <a:pt x="6206" y="669"/>
                      <a:pt x="6195" y="664"/>
                      <a:pt x="6185" y="656"/>
                    </a:cubicBezTo>
                    <a:cubicBezTo>
                      <a:pt x="6158" y="638"/>
                      <a:pt x="6129" y="622"/>
                      <a:pt x="6100" y="605"/>
                    </a:cubicBezTo>
                    <a:cubicBezTo>
                      <a:pt x="6093" y="602"/>
                      <a:pt x="6088" y="597"/>
                      <a:pt x="6081" y="594"/>
                    </a:cubicBezTo>
                    <a:cubicBezTo>
                      <a:pt x="5468" y="220"/>
                      <a:pt x="4742" y="0"/>
                      <a:pt x="3960" y="0"/>
                    </a:cubicBezTo>
                    <a:cubicBezTo>
                      <a:pt x="1773" y="0"/>
                      <a:pt x="0" y="1697"/>
                      <a:pt x="0" y="3793"/>
                    </a:cubicBezTo>
                    <a:cubicBezTo>
                      <a:pt x="0" y="4766"/>
                      <a:pt x="385" y="5649"/>
                      <a:pt x="1013" y="6320"/>
                    </a:cubicBezTo>
                    <a:cubicBezTo>
                      <a:pt x="1029" y="6342"/>
                      <a:pt x="1039" y="6368"/>
                      <a:pt x="1061" y="6388"/>
                    </a:cubicBezTo>
                    <a:lnTo>
                      <a:pt x="3658" y="8993"/>
                    </a:lnTo>
                    <a:cubicBezTo>
                      <a:pt x="3665" y="9000"/>
                      <a:pt x="3668" y="9010"/>
                      <a:pt x="3675" y="9016"/>
                    </a:cubicBezTo>
                    <a:cubicBezTo>
                      <a:pt x="3714" y="9054"/>
                      <a:pt x="3758" y="9081"/>
                      <a:pt x="3806" y="9100"/>
                    </a:cubicBezTo>
                    <a:cubicBezTo>
                      <a:pt x="3952" y="9167"/>
                      <a:pt x="4132" y="9145"/>
                      <a:pt x="4254" y="9029"/>
                    </a:cubicBezTo>
                    <a:cubicBezTo>
                      <a:pt x="4285" y="8999"/>
                      <a:pt x="4305" y="8963"/>
                      <a:pt x="4323" y="8928"/>
                    </a:cubicBezTo>
                    <a:lnTo>
                      <a:pt x="6855" y="6390"/>
                    </a:lnTo>
                    <a:cubicBezTo>
                      <a:pt x="6872" y="6373"/>
                      <a:pt x="6879" y="6354"/>
                      <a:pt x="6892" y="6337"/>
                    </a:cubicBezTo>
                    <a:cubicBezTo>
                      <a:pt x="7528" y="5664"/>
                      <a:pt x="7919" y="4774"/>
                      <a:pt x="7919" y="3794"/>
                    </a:cubicBezTo>
                    <a:cubicBezTo>
                      <a:pt x="7919" y="3164"/>
                      <a:pt x="7757" y="2572"/>
                      <a:pt x="7473" y="2050"/>
                    </a:cubicBezTo>
                    <a:close/>
                    <a:moveTo>
                      <a:pt x="3957" y="5349"/>
                    </a:moveTo>
                    <a:cubicBezTo>
                      <a:pt x="3074" y="5349"/>
                      <a:pt x="2357" y="4663"/>
                      <a:pt x="2357" y="3816"/>
                    </a:cubicBezTo>
                    <a:cubicBezTo>
                      <a:pt x="2357" y="2969"/>
                      <a:pt x="3074" y="2283"/>
                      <a:pt x="3957" y="2283"/>
                    </a:cubicBezTo>
                    <a:cubicBezTo>
                      <a:pt x="4842" y="2283"/>
                      <a:pt x="5558" y="2969"/>
                      <a:pt x="5558" y="3816"/>
                    </a:cubicBezTo>
                    <a:cubicBezTo>
                      <a:pt x="5558" y="4661"/>
                      <a:pt x="4841" y="5349"/>
                      <a:pt x="3957" y="534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389FF76D-C3DF-41F5-8890-7EC1816F5B6B}"/>
                  </a:ext>
                </a:extLst>
              </p:cNvPr>
              <p:cNvSpPr/>
              <p:nvPr/>
            </p:nvSpPr>
            <p:spPr>
              <a:xfrm>
                <a:off x="5230103" y="2740463"/>
                <a:ext cx="343412" cy="3434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E3F52B48-8945-471A-8AB0-4F9868A8FEC7}"/>
                </a:ext>
              </a:extLst>
            </p:cNvPr>
            <p:cNvGrpSpPr/>
            <p:nvPr/>
          </p:nvGrpSpPr>
          <p:grpSpPr>
            <a:xfrm>
              <a:off x="4730299" y="1810792"/>
              <a:ext cx="410480" cy="475274"/>
              <a:chOff x="5138527" y="2657956"/>
              <a:chExt cx="526565" cy="609685"/>
            </a:xfrm>
          </p:grpSpPr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14C4FC07-9FC1-46AF-B5EE-4A9A72000831}"/>
                  </a:ext>
                </a:extLst>
              </p:cNvPr>
              <p:cNvSpPr/>
              <p:nvPr/>
            </p:nvSpPr>
            <p:spPr>
              <a:xfrm>
                <a:off x="5138527" y="2657956"/>
                <a:ext cx="526565" cy="609685"/>
              </a:xfrm>
              <a:custGeom>
                <a:avLst/>
                <a:gdLst>
                  <a:gd name="T0" fmla="*/ 7473 w 7919"/>
                  <a:gd name="T1" fmla="*/ 2050 h 9167"/>
                  <a:gd name="T2" fmla="*/ 7341 w 7919"/>
                  <a:gd name="T3" fmla="*/ 1833 h 9167"/>
                  <a:gd name="T4" fmla="*/ 6216 w 7919"/>
                  <a:gd name="T5" fmla="*/ 678 h 9167"/>
                  <a:gd name="T6" fmla="*/ 6185 w 7919"/>
                  <a:gd name="T7" fmla="*/ 656 h 9167"/>
                  <a:gd name="T8" fmla="*/ 6100 w 7919"/>
                  <a:gd name="T9" fmla="*/ 605 h 9167"/>
                  <a:gd name="T10" fmla="*/ 6081 w 7919"/>
                  <a:gd name="T11" fmla="*/ 594 h 9167"/>
                  <a:gd name="T12" fmla="*/ 3960 w 7919"/>
                  <a:gd name="T13" fmla="*/ 0 h 9167"/>
                  <a:gd name="T14" fmla="*/ 0 w 7919"/>
                  <a:gd name="T15" fmla="*/ 3793 h 9167"/>
                  <a:gd name="T16" fmla="*/ 1013 w 7919"/>
                  <a:gd name="T17" fmla="*/ 6320 h 9167"/>
                  <a:gd name="T18" fmla="*/ 1061 w 7919"/>
                  <a:gd name="T19" fmla="*/ 6388 h 9167"/>
                  <a:gd name="T20" fmla="*/ 3658 w 7919"/>
                  <a:gd name="T21" fmla="*/ 8993 h 9167"/>
                  <a:gd name="T22" fmla="*/ 3675 w 7919"/>
                  <a:gd name="T23" fmla="*/ 9016 h 9167"/>
                  <a:gd name="T24" fmla="*/ 3806 w 7919"/>
                  <a:gd name="T25" fmla="*/ 9100 h 9167"/>
                  <a:gd name="T26" fmla="*/ 4254 w 7919"/>
                  <a:gd name="T27" fmla="*/ 9029 h 9167"/>
                  <a:gd name="T28" fmla="*/ 4323 w 7919"/>
                  <a:gd name="T29" fmla="*/ 8928 h 9167"/>
                  <a:gd name="T30" fmla="*/ 6855 w 7919"/>
                  <a:gd name="T31" fmla="*/ 6390 h 9167"/>
                  <a:gd name="T32" fmla="*/ 6892 w 7919"/>
                  <a:gd name="T33" fmla="*/ 6337 h 9167"/>
                  <a:gd name="T34" fmla="*/ 7919 w 7919"/>
                  <a:gd name="T35" fmla="*/ 3794 h 9167"/>
                  <a:gd name="T36" fmla="*/ 7473 w 7919"/>
                  <a:gd name="T37" fmla="*/ 2050 h 9167"/>
                  <a:gd name="T38" fmla="*/ 3957 w 7919"/>
                  <a:gd name="T39" fmla="*/ 5349 h 9167"/>
                  <a:gd name="T40" fmla="*/ 2357 w 7919"/>
                  <a:gd name="T41" fmla="*/ 3816 h 9167"/>
                  <a:gd name="T42" fmla="*/ 3957 w 7919"/>
                  <a:gd name="T43" fmla="*/ 2283 h 9167"/>
                  <a:gd name="T44" fmla="*/ 5558 w 7919"/>
                  <a:gd name="T45" fmla="*/ 3816 h 9167"/>
                  <a:gd name="T46" fmla="*/ 3957 w 7919"/>
                  <a:gd name="T47" fmla="*/ 5349 h 9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919" h="9167">
                    <a:moveTo>
                      <a:pt x="7473" y="2050"/>
                    </a:moveTo>
                    <a:cubicBezTo>
                      <a:pt x="7454" y="1962"/>
                      <a:pt x="7409" y="1887"/>
                      <a:pt x="7341" y="1833"/>
                    </a:cubicBezTo>
                    <a:cubicBezTo>
                      <a:pt x="7052" y="1378"/>
                      <a:pt x="6672" y="981"/>
                      <a:pt x="6216" y="678"/>
                    </a:cubicBezTo>
                    <a:cubicBezTo>
                      <a:pt x="6206" y="669"/>
                      <a:pt x="6195" y="664"/>
                      <a:pt x="6185" y="656"/>
                    </a:cubicBezTo>
                    <a:cubicBezTo>
                      <a:pt x="6158" y="638"/>
                      <a:pt x="6129" y="622"/>
                      <a:pt x="6100" y="605"/>
                    </a:cubicBezTo>
                    <a:cubicBezTo>
                      <a:pt x="6093" y="602"/>
                      <a:pt x="6088" y="597"/>
                      <a:pt x="6081" y="594"/>
                    </a:cubicBezTo>
                    <a:cubicBezTo>
                      <a:pt x="5468" y="220"/>
                      <a:pt x="4742" y="0"/>
                      <a:pt x="3960" y="0"/>
                    </a:cubicBezTo>
                    <a:cubicBezTo>
                      <a:pt x="1773" y="0"/>
                      <a:pt x="0" y="1697"/>
                      <a:pt x="0" y="3793"/>
                    </a:cubicBezTo>
                    <a:cubicBezTo>
                      <a:pt x="0" y="4766"/>
                      <a:pt x="385" y="5649"/>
                      <a:pt x="1013" y="6320"/>
                    </a:cubicBezTo>
                    <a:cubicBezTo>
                      <a:pt x="1029" y="6342"/>
                      <a:pt x="1039" y="6368"/>
                      <a:pt x="1061" y="6388"/>
                    </a:cubicBezTo>
                    <a:lnTo>
                      <a:pt x="3658" y="8993"/>
                    </a:lnTo>
                    <a:cubicBezTo>
                      <a:pt x="3665" y="9000"/>
                      <a:pt x="3668" y="9010"/>
                      <a:pt x="3675" y="9016"/>
                    </a:cubicBezTo>
                    <a:cubicBezTo>
                      <a:pt x="3714" y="9054"/>
                      <a:pt x="3758" y="9081"/>
                      <a:pt x="3806" y="9100"/>
                    </a:cubicBezTo>
                    <a:cubicBezTo>
                      <a:pt x="3952" y="9167"/>
                      <a:pt x="4132" y="9145"/>
                      <a:pt x="4254" y="9029"/>
                    </a:cubicBezTo>
                    <a:cubicBezTo>
                      <a:pt x="4285" y="8999"/>
                      <a:pt x="4305" y="8963"/>
                      <a:pt x="4323" y="8928"/>
                    </a:cubicBezTo>
                    <a:lnTo>
                      <a:pt x="6855" y="6390"/>
                    </a:lnTo>
                    <a:cubicBezTo>
                      <a:pt x="6872" y="6373"/>
                      <a:pt x="6879" y="6354"/>
                      <a:pt x="6892" y="6337"/>
                    </a:cubicBezTo>
                    <a:cubicBezTo>
                      <a:pt x="7528" y="5664"/>
                      <a:pt x="7919" y="4774"/>
                      <a:pt x="7919" y="3794"/>
                    </a:cubicBezTo>
                    <a:cubicBezTo>
                      <a:pt x="7919" y="3164"/>
                      <a:pt x="7757" y="2572"/>
                      <a:pt x="7473" y="2050"/>
                    </a:cubicBezTo>
                    <a:close/>
                    <a:moveTo>
                      <a:pt x="3957" y="5349"/>
                    </a:moveTo>
                    <a:cubicBezTo>
                      <a:pt x="3074" y="5349"/>
                      <a:pt x="2357" y="4663"/>
                      <a:pt x="2357" y="3816"/>
                    </a:cubicBezTo>
                    <a:cubicBezTo>
                      <a:pt x="2357" y="2969"/>
                      <a:pt x="3074" y="2283"/>
                      <a:pt x="3957" y="2283"/>
                    </a:cubicBezTo>
                    <a:cubicBezTo>
                      <a:pt x="4842" y="2283"/>
                      <a:pt x="5558" y="2969"/>
                      <a:pt x="5558" y="3816"/>
                    </a:cubicBezTo>
                    <a:cubicBezTo>
                      <a:pt x="5558" y="4661"/>
                      <a:pt x="4841" y="5349"/>
                      <a:pt x="3957" y="534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AA151E64-5B2E-46C5-8D8C-09928C2C49A2}"/>
                  </a:ext>
                </a:extLst>
              </p:cNvPr>
              <p:cNvSpPr/>
              <p:nvPr/>
            </p:nvSpPr>
            <p:spPr>
              <a:xfrm>
                <a:off x="5230103" y="2740463"/>
                <a:ext cx="343412" cy="3434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225D604-70A0-470E-8B84-25DCA9EABB36}"/>
                </a:ext>
              </a:extLst>
            </p:cNvPr>
            <p:cNvGrpSpPr/>
            <p:nvPr/>
          </p:nvGrpSpPr>
          <p:grpSpPr>
            <a:xfrm>
              <a:off x="4101013" y="1181100"/>
              <a:ext cx="300558" cy="348000"/>
              <a:chOff x="5138527" y="2657956"/>
              <a:chExt cx="526565" cy="609685"/>
            </a:xfrm>
          </p:grpSpPr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A2C71DCD-BBA4-4CDD-BE59-D3250B9F8D23}"/>
                  </a:ext>
                </a:extLst>
              </p:cNvPr>
              <p:cNvSpPr/>
              <p:nvPr/>
            </p:nvSpPr>
            <p:spPr>
              <a:xfrm>
                <a:off x="5138527" y="2657956"/>
                <a:ext cx="526565" cy="609685"/>
              </a:xfrm>
              <a:custGeom>
                <a:avLst/>
                <a:gdLst>
                  <a:gd name="T0" fmla="*/ 7473 w 7919"/>
                  <a:gd name="T1" fmla="*/ 2050 h 9167"/>
                  <a:gd name="T2" fmla="*/ 7341 w 7919"/>
                  <a:gd name="T3" fmla="*/ 1833 h 9167"/>
                  <a:gd name="T4" fmla="*/ 6216 w 7919"/>
                  <a:gd name="T5" fmla="*/ 678 h 9167"/>
                  <a:gd name="T6" fmla="*/ 6185 w 7919"/>
                  <a:gd name="T7" fmla="*/ 656 h 9167"/>
                  <a:gd name="T8" fmla="*/ 6100 w 7919"/>
                  <a:gd name="T9" fmla="*/ 605 h 9167"/>
                  <a:gd name="T10" fmla="*/ 6081 w 7919"/>
                  <a:gd name="T11" fmla="*/ 594 h 9167"/>
                  <a:gd name="T12" fmla="*/ 3960 w 7919"/>
                  <a:gd name="T13" fmla="*/ 0 h 9167"/>
                  <a:gd name="T14" fmla="*/ 0 w 7919"/>
                  <a:gd name="T15" fmla="*/ 3793 h 9167"/>
                  <a:gd name="T16" fmla="*/ 1013 w 7919"/>
                  <a:gd name="T17" fmla="*/ 6320 h 9167"/>
                  <a:gd name="T18" fmla="*/ 1061 w 7919"/>
                  <a:gd name="T19" fmla="*/ 6388 h 9167"/>
                  <a:gd name="T20" fmla="*/ 3658 w 7919"/>
                  <a:gd name="T21" fmla="*/ 8993 h 9167"/>
                  <a:gd name="T22" fmla="*/ 3675 w 7919"/>
                  <a:gd name="T23" fmla="*/ 9016 h 9167"/>
                  <a:gd name="T24" fmla="*/ 3806 w 7919"/>
                  <a:gd name="T25" fmla="*/ 9100 h 9167"/>
                  <a:gd name="T26" fmla="*/ 4254 w 7919"/>
                  <a:gd name="T27" fmla="*/ 9029 h 9167"/>
                  <a:gd name="T28" fmla="*/ 4323 w 7919"/>
                  <a:gd name="T29" fmla="*/ 8928 h 9167"/>
                  <a:gd name="T30" fmla="*/ 6855 w 7919"/>
                  <a:gd name="T31" fmla="*/ 6390 h 9167"/>
                  <a:gd name="T32" fmla="*/ 6892 w 7919"/>
                  <a:gd name="T33" fmla="*/ 6337 h 9167"/>
                  <a:gd name="T34" fmla="*/ 7919 w 7919"/>
                  <a:gd name="T35" fmla="*/ 3794 h 9167"/>
                  <a:gd name="T36" fmla="*/ 7473 w 7919"/>
                  <a:gd name="T37" fmla="*/ 2050 h 9167"/>
                  <a:gd name="T38" fmla="*/ 3957 w 7919"/>
                  <a:gd name="T39" fmla="*/ 5349 h 9167"/>
                  <a:gd name="T40" fmla="*/ 2357 w 7919"/>
                  <a:gd name="T41" fmla="*/ 3816 h 9167"/>
                  <a:gd name="T42" fmla="*/ 3957 w 7919"/>
                  <a:gd name="T43" fmla="*/ 2283 h 9167"/>
                  <a:gd name="T44" fmla="*/ 5558 w 7919"/>
                  <a:gd name="T45" fmla="*/ 3816 h 9167"/>
                  <a:gd name="T46" fmla="*/ 3957 w 7919"/>
                  <a:gd name="T47" fmla="*/ 5349 h 9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919" h="9167">
                    <a:moveTo>
                      <a:pt x="7473" y="2050"/>
                    </a:moveTo>
                    <a:cubicBezTo>
                      <a:pt x="7454" y="1962"/>
                      <a:pt x="7409" y="1887"/>
                      <a:pt x="7341" y="1833"/>
                    </a:cubicBezTo>
                    <a:cubicBezTo>
                      <a:pt x="7052" y="1378"/>
                      <a:pt x="6672" y="981"/>
                      <a:pt x="6216" y="678"/>
                    </a:cubicBezTo>
                    <a:cubicBezTo>
                      <a:pt x="6206" y="669"/>
                      <a:pt x="6195" y="664"/>
                      <a:pt x="6185" y="656"/>
                    </a:cubicBezTo>
                    <a:cubicBezTo>
                      <a:pt x="6158" y="638"/>
                      <a:pt x="6129" y="622"/>
                      <a:pt x="6100" y="605"/>
                    </a:cubicBezTo>
                    <a:cubicBezTo>
                      <a:pt x="6093" y="602"/>
                      <a:pt x="6088" y="597"/>
                      <a:pt x="6081" y="594"/>
                    </a:cubicBezTo>
                    <a:cubicBezTo>
                      <a:pt x="5468" y="220"/>
                      <a:pt x="4742" y="0"/>
                      <a:pt x="3960" y="0"/>
                    </a:cubicBezTo>
                    <a:cubicBezTo>
                      <a:pt x="1773" y="0"/>
                      <a:pt x="0" y="1697"/>
                      <a:pt x="0" y="3793"/>
                    </a:cubicBezTo>
                    <a:cubicBezTo>
                      <a:pt x="0" y="4766"/>
                      <a:pt x="385" y="5649"/>
                      <a:pt x="1013" y="6320"/>
                    </a:cubicBezTo>
                    <a:cubicBezTo>
                      <a:pt x="1029" y="6342"/>
                      <a:pt x="1039" y="6368"/>
                      <a:pt x="1061" y="6388"/>
                    </a:cubicBezTo>
                    <a:lnTo>
                      <a:pt x="3658" y="8993"/>
                    </a:lnTo>
                    <a:cubicBezTo>
                      <a:pt x="3665" y="9000"/>
                      <a:pt x="3668" y="9010"/>
                      <a:pt x="3675" y="9016"/>
                    </a:cubicBezTo>
                    <a:cubicBezTo>
                      <a:pt x="3714" y="9054"/>
                      <a:pt x="3758" y="9081"/>
                      <a:pt x="3806" y="9100"/>
                    </a:cubicBezTo>
                    <a:cubicBezTo>
                      <a:pt x="3952" y="9167"/>
                      <a:pt x="4132" y="9145"/>
                      <a:pt x="4254" y="9029"/>
                    </a:cubicBezTo>
                    <a:cubicBezTo>
                      <a:pt x="4285" y="8999"/>
                      <a:pt x="4305" y="8963"/>
                      <a:pt x="4323" y="8928"/>
                    </a:cubicBezTo>
                    <a:lnTo>
                      <a:pt x="6855" y="6390"/>
                    </a:lnTo>
                    <a:cubicBezTo>
                      <a:pt x="6872" y="6373"/>
                      <a:pt x="6879" y="6354"/>
                      <a:pt x="6892" y="6337"/>
                    </a:cubicBezTo>
                    <a:cubicBezTo>
                      <a:pt x="7528" y="5664"/>
                      <a:pt x="7919" y="4774"/>
                      <a:pt x="7919" y="3794"/>
                    </a:cubicBezTo>
                    <a:cubicBezTo>
                      <a:pt x="7919" y="3164"/>
                      <a:pt x="7757" y="2572"/>
                      <a:pt x="7473" y="2050"/>
                    </a:cubicBezTo>
                    <a:close/>
                    <a:moveTo>
                      <a:pt x="3957" y="5349"/>
                    </a:moveTo>
                    <a:cubicBezTo>
                      <a:pt x="3074" y="5349"/>
                      <a:pt x="2357" y="4663"/>
                      <a:pt x="2357" y="3816"/>
                    </a:cubicBezTo>
                    <a:cubicBezTo>
                      <a:pt x="2357" y="2969"/>
                      <a:pt x="3074" y="2283"/>
                      <a:pt x="3957" y="2283"/>
                    </a:cubicBezTo>
                    <a:cubicBezTo>
                      <a:pt x="4842" y="2283"/>
                      <a:pt x="5558" y="2969"/>
                      <a:pt x="5558" y="3816"/>
                    </a:cubicBezTo>
                    <a:cubicBezTo>
                      <a:pt x="5558" y="4661"/>
                      <a:pt x="4841" y="5349"/>
                      <a:pt x="3957" y="534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307E73D9-1E6D-484E-93D5-B8884999F2E1}"/>
                  </a:ext>
                </a:extLst>
              </p:cNvPr>
              <p:cNvSpPr/>
              <p:nvPr/>
            </p:nvSpPr>
            <p:spPr>
              <a:xfrm>
                <a:off x="5230103" y="2740463"/>
                <a:ext cx="343412" cy="3434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zh-CN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06</a:t>
                </a:r>
                <a:endParaRPr lang="zh-CN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E3A5D67-1318-49A2-AA63-E41617454C0F}"/>
                </a:ext>
              </a:extLst>
            </p:cNvPr>
            <p:cNvSpPr txBox="1"/>
            <p:nvPr/>
          </p:nvSpPr>
          <p:spPr>
            <a:xfrm>
              <a:off x="7360470" y="5347824"/>
              <a:ext cx="2646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b="0" i="0" dirty="0">
                  <a:effectLst/>
                  <a:latin typeface="Carlito" panose="020F0502020204030204" pitchFamily="34" charset="0"/>
                  <a:cs typeface="Carlito" panose="020F0502020204030204" pitchFamily="34" charset="0"/>
                </a:rPr>
                <a:t>Static FRFs of a robot </a:t>
              </a:r>
            </a:p>
            <a:p>
              <a:pPr algn="r"/>
              <a:r>
                <a:rPr lang="en-US" altLang="zh-CN" sz="2000" b="0" i="0" dirty="0">
                  <a:effectLst/>
                  <a:latin typeface="Carlito" panose="020F0502020204030204" pitchFamily="34" charset="0"/>
                  <a:cs typeface="Carlito" panose="020F0502020204030204" pitchFamily="34" charset="0"/>
                </a:rPr>
                <a:t> obtained by EMA </a:t>
              </a:r>
              <a:r>
                <a:rPr lang="en-US" altLang="zh-CN" sz="1600" dirty="0">
                  <a:latin typeface="Carlito" panose="020F0502020204030204" pitchFamily="34" charset="0"/>
                  <a:ea typeface="微软雅黑" panose="020B0503020204020204" pitchFamily="34" charset="-122"/>
                  <a:cs typeface="Carlito" panose="020F0502020204030204" pitchFamily="34" charset="0"/>
                </a:rPr>
                <a:t>.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ABB153E0-9954-4086-A7E8-F7459D710C7D}"/>
                </a:ext>
              </a:extLst>
            </p:cNvPr>
            <p:cNvSpPr txBox="1"/>
            <p:nvPr/>
          </p:nvSpPr>
          <p:spPr>
            <a:xfrm>
              <a:off x="6365875" y="3856963"/>
              <a:ext cx="1608390" cy="32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 b="0" i="0">
                  <a:effectLst/>
                  <a:latin typeface="Carlito" panose="020F0502020204030204" pitchFamily="34" charset="0"/>
                  <a:cs typeface="Carlito" panose="020F0502020204030204" pitchFamily="34" charset="0"/>
                </a:defRPr>
              </a:lvl1pPr>
            </a:lstStyle>
            <a:p>
              <a:r>
                <a:rPr lang="en-US" altLang="zh-CN" dirty="0"/>
                <a:t>Train GPR model.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C8290A5-AEEA-4287-8C3D-B4CB67BF748D}"/>
                </a:ext>
              </a:extLst>
            </p:cNvPr>
            <p:cNvSpPr txBox="1"/>
            <p:nvPr/>
          </p:nvSpPr>
          <p:spPr>
            <a:xfrm>
              <a:off x="7939196" y="2840345"/>
              <a:ext cx="2443253" cy="32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0" i="0">
                  <a:effectLst/>
                  <a:latin typeface="Carlito" panose="020F0502020204030204" pitchFamily="34" charset="0"/>
                  <a:cs typeface="Carlito" panose="020F0502020204030204" pitchFamily="34" charset="0"/>
                </a:defRPr>
              </a:lvl1pPr>
            </a:lstStyle>
            <a:p>
              <a:r>
                <a:rPr lang="en-US" altLang="zh-CN" dirty="0"/>
                <a:t>Reduce signal interference.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23FA324A-4E31-4990-8886-C4EF83C6D042}"/>
                </a:ext>
              </a:extLst>
            </p:cNvPr>
            <p:cNvSpPr txBox="1"/>
            <p:nvPr/>
          </p:nvSpPr>
          <p:spPr>
            <a:xfrm>
              <a:off x="3614153" y="2322853"/>
              <a:ext cx="1241417" cy="251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 b="0" i="0">
                  <a:effectLst/>
                  <a:latin typeface="Carlito" panose="020F0502020204030204" pitchFamily="34" charset="0"/>
                  <a:cs typeface="Carlito" panose="020F0502020204030204" pitchFamily="34" charset="0"/>
                </a:defRPr>
              </a:lvl1pPr>
            </a:lstStyle>
            <a:p>
              <a:r>
                <a:rPr lang="en-US" altLang="zh-CN" dirty="0"/>
                <a:t>Data processing.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F878288E-31AC-47E9-9254-E1C2EFFFFC5D}"/>
                </a:ext>
              </a:extLst>
            </p:cNvPr>
            <p:cNvSpPr txBox="1"/>
            <p:nvPr/>
          </p:nvSpPr>
          <p:spPr>
            <a:xfrm>
              <a:off x="5844232" y="1239715"/>
              <a:ext cx="2519801" cy="57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 b="0" i="0">
                  <a:effectLst/>
                  <a:latin typeface="Carlito" panose="020F0502020204030204" pitchFamily="34" charset="0"/>
                  <a:cs typeface="Carlito" panose="020F0502020204030204" pitchFamily="34" charset="0"/>
                </a:defRPr>
              </a:lvl1pPr>
            </a:lstStyle>
            <a:p>
              <a:pPr algn="l"/>
              <a:r>
                <a:rPr lang="en-US" altLang="zh-CN" dirty="0"/>
                <a:t> Predict the </a:t>
              </a:r>
            </a:p>
            <a:p>
              <a:pPr algn="l"/>
              <a:r>
                <a:rPr lang="en-US" altLang="zh-CN" dirty="0"/>
                <a:t>stability lobe diagram (SLD) 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F3B1058-66F2-46A4-A75F-3E1499E63135}"/>
                </a:ext>
              </a:extLst>
            </p:cNvPr>
            <p:cNvSpPr txBox="1"/>
            <p:nvPr/>
          </p:nvSpPr>
          <p:spPr>
            <a:xfrm>
              <a:off x="2428843" y="1558559"/>
              <a:ext cx="1730132" cy="57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 b="0" i="0">
                  <a:effectLst/>
                  <a:latin typeface="Carlito" panose="020F0502020204030204" pitchFamily="34" charset="0"/>
                  <a:cs typeface="Carlito" panose="020F0502020204030204" pitchFamily="34" charset="0"/>
                </a:defRPr>
              </a:lvl1pPr>
            </a:lstStyle>
            <a:p>
              <a:r>
                <a:rPr lang="en-US" altLang="zh-CN" dirty="0"/>
                <a:t>Validation of the </a:t>
              </a:r>
            </a:p>
            <a:p>
              <a:r>
                <a:rPr lang="en-US" altLang="zh-CN" dirty="0"/>
                <a:t>proposed method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9811232-68D6-491B-907C-4C7ACA993353}"/>
                </a:ext>
              </a:extLst>
            </p:cNvPr>
            <p:cNvGrpSpPr/>
            <p:nvPr/>
          </p:nvGrpSpPr>
          <p:grpSpPr>
            <a:xfrm>
              <a:off x="6184903" y="3950061"/>
              <a:ext cx="180972" cy="180968"/>
              <a:chOff x="6184903" y="3950061"/>
              <a:chExt cx="180972" cy="180968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5F32365-36F0-4642-961E-2AB798FB4729}"/>
                  </a:ext>
                </a:extLst>
              </p:cNvPr>
              <p:cNvSpPr/>
              <p:nvPr/>
            </p:nvSpPr>
            <p:spPr>
              <a:xfrm>
                <a:off x="6184903" y="3950061"/>
                <a:ext cx="180972" cy="18096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bg1">
                    <a:alpha val="7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04830818-B1B3-4A2D-B7FC-53D6200EA344}"/>
                  </a:ext>
                </a:extLst>
              </p:cNvPr>
              <p:cNvSpPr/>
              <p:nvPr/>
            </p:nvSpPr>
            <p:spPr>
              <a:xfrm>
                <a:off x="6235703" y="4000860"/>
                <a:ext cx="79372" cy="79370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8406574D-9346-4954-B23F-1AF7E3318C4D}"/>
                </a:ext>
              </a:extLst>
            </p:cNvPr>
            <p:cNvGrpSpPr/>
            <p:nvPr/>
          </p:nvGrpSpPr>
          <p:grpSpPr>
            <a:xfrm>
              <a:off x="9825614" y="5132778"/>
              <a:ext cx="180972" cy="180968"/>
              <a:chOff x="6184903" y="3950061"/>
              <a:chExt cx="180972" cy="180968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354D31F8-4338-4079-BB86-EBAE30783EAC}"/>
                  </a:ext>
                </a:extLst>
              </p:cNvPr>
              <p:cNvSpPr/>
              <p:nvPr/>
            </p:nvSpPr>
            <p:spPr>
              <a:xfrm>
                <a:off x="6184903" y="3950061"/>
                <a:ext cx="180972" cy="18096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alpha val="7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A7D0A148-239C-41CE-A366-65285C37AF0D}"/>
                  </a:ext>
                </a:extLst>
              </p:cNvPr>
              <p:cNvSpPr/>
              <p:nvPr/>
            </p:nvSpPr>
            <p:spPr>
              <a:xfrm>
                <a:off x="6235703" y="4000860"/>
                <a:ext cx="79372" cy="7937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9F448C40-68E2-4E3D-8933-F9849A72B18E}"/>
                </a:ext>
              </a:extLst>
            </p:cNvPr>
            <p:cNvGrpSpPr/>
            <p:nvPr/>
          </p:nvGrpSpPr>
          <p:grpSpPr>
            <a:xfrm>
              <a:off x="7758224" y="2953111"/>
              <a:ext cx="180972" cy="180968"/>
              <a:chOff x="6184903" y="3950061"/>
              <a:chExt cx="180972" cy="180968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3DF1461B-50C4-4F4F-818F-3B561FF6B2C3}"/>
                  </a:ext>
                </a:extLst>
              </p:cNvPr>
              <p:cNvSpPr/>
              <p:nvPr/>
            </p:nvSpPr>
            <p:spPr>
              <a:xfrm>
                <a:off x="6184903" y="3950061"/>
                <a:ext cx="180972" cy="18096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alpha val="7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FF11B965-517A-47C6-9D04-E63A508BEBB7}"/>
                  </a:ext>
                </a:extLst>
              </p:cNvPr>
              <p:cNvSpPr/>
              <p:nvPr/>
            </p:nvSpPr>
            <p:spPr>
              <a:xfrm>
                <a:off x="6235703" y="4000860"/>
                <a:ext cx="79372" cy="7937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907B70A2-9099-45D1-A241-E43E7C9731A4}"/>
                </a:ext>
              </a:extLst>
            </p:cNvPr>
            <p:cNvGrpSpPr/>
            <p:nvPr/>
          </p:nvGrpSpPr>
          <p:grpSpPr>
            <a:xfrm>
              <a:off x="4856190" y="2586325"/>
              <a:ext cx="180972" cy="180968"/>
              <a:chOff x="6184903" y="3950061"/>
              <a:chExt cx="180972" cy="180968"/>
            </a:xfrm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DC8D6E11-E791-44AC-9C9F-F109A60B0692}"/>
                  </a:ext>
                </a:extLst>
              </p:cNvPr>
              <p:cNvSpPr/>
              <p:nvPr/>
            </p:nvSpPr>
            <p:spPr>
              <a:xfrm>
                <a:off x="6184903" y="3950061"/>
                <a:ext cx="180972" cy="18096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alpha val="7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4803622D-B1C1-49C8-B83F-ABC886869D39}"/>
                  </a:ext>
                </a:extLst>
              </p:cNvPr>
              <p:cNvSpPr/>
              <p:nvPr/>
            </p:nvSpPr>
            <p:spPr>
              <a:xfrm>
                <a:off x="6235703" y="4000860"/>
                <a:ext cx="79372" cy="7937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EB0B6B05-341E-415A-AEFD-93C0785A8DCE}"/>
                </a:ext>
              </a:extLst>
            </p:cNvPr>
            <p:cNvGrpSpPr/>
            <p:nvPr/>
          </p:nvGrpSpPr>
          <p:grpSpPr>
            <a:xfrm>
              <a:off x="4155879" y="1828577"/>
              <a:ext cx="180972" cy="180968"/>
              <a:chOff x="6184903" y="3950061"/>
              <a:chExt cx="180972" cy="180968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E7AB027F-412C-48D4-BD0F-FE6794B7B97A}"/>
                  </a:ext>
                </a:extLst>
              </p:cNvPr>
              <p:cNvSpPr/>
              <p:nvPr/>
            </p:nvSpPr>
            <p:spPr>
              <a:xfrm>
                <a:off x="6184903" y="3950061"/>
                <a:ext cx="180972" cy="18096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alpha val="7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99F6CA57-277B-4C9E-B510-46E8004D84E1}"/>
                  </a:ext>
                </a:extLst>
              </p:cNvPr>
              <p:cNvSpPr/>
              <p:nvPr/>
            </p:nvSpPr>
            <p:spPr>
              <a:xfrm>
                <a:off x="6235703" y="4000860"/>
                <a:ext cx="79372" cy="7937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F002B084-5735-42AD-A7E7-6A84FF0FA200}"/>
                </a:ext>
              </a:extLst>
            </p:cNvPr>
            <p:cNvGrpSpPr/>
            <p:nvPr/>
          </p:nvGrpSpPr>
          <p:grpSpPr>
            <a:xfrm>
              <a:off x="5619257" y="2001454"/>
              <a:ext cx="180972" cy="180968"/>
              <a:chOff x="6184903" y="3950061"/>
              <a:chExt cx="180972" cy="180968"/>
            </a:xfrm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FBF55AD1-E24B-4A01-A08E-4A6D273854D5}"/>
                  </a:ext>
                </a:extLst>
              </p:cNvPr>
              <p:cNvSpPr/>
              <p:nvPr/>
            </p:nvSpPr>
            <p:spPr>
              <a:xfrm>
                <a:off x="6184903" y="3950061"/>
                <a:ext cx="180972" cy="18096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alpha val="7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1E053150-BBFC-484B-9D32-BE0AF3A97A71}"/>
                  </a:ext>
                </a:extLst>
              </p:cNvPr>
              <p:cNvSpPr/>
              <p:nvPr/>
            </p:nvSpPr>
            <p:spPr>
              <a:xfrm>
                <a:off x="6235703" y="4000860"/>
                <a:ext cx="79372" cy="7937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61CF4DD-768E-4343-8F54-BEA3D3E33199}"/>
              </a:ext>
            </a:extLst>
          </p:cNvPr>
          <p:cNvSpPr txBox="1"/>
          <p:nvPr/>
        </p:nvSpPr>
        <p:spPr>
          <a:xfrm>
            <a:off x="426024" y="2880527"/>
            <a:ext cx="527741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P</a:t>
            </a:r>
            <a:r>
              <a:rPr lang="zh-CN" altLang="en-US" sz="2800" dirty="0">
                <a:latin typeface="Carlito" panose="020F0502020204030204" pitchFamily="34" charset="0"/>
                <a:cs typeface="Carlito" panose="020F0502020204030204" pitchFamily="34" charset="0"/>
              </a:rPr>
              <a:t>redicting in-process FRFs </a:t>
            </a:r>
            <a:endParaRPr lang="en-US" altLang="zh-CN" sz="2800" dirty="0"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r>
              <a:rPr lang="zh-CN" altLang="en-US" sz="2800" dirty="0">
                <a:latin typeface="Carlito" panose="020F0502020204030204" pitchFamily="34" charset="0"/>
                <a:cs typeface="Carlito" panose="020F0502020204030204" pitchFamily="34" charset="0"/>
              </a:rPr>
              <a:t>by combining </a:t>
            </a:r>
            <a:endParaRPr lang="en-US" altLang="zh-CN" sz="2800" dirty="0"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r>
              <a:rPr lang="zh-CN" altLang="en-US" sz="2800" dirty="0">
                <a:latin typeface="Carlito" panose="020F0502020204030204" pitchFamily="34" charset="0"/>
                <a:cs typeface="Carlito" panose="020F0502020204030204" pitchFamily="34" charset="0"/>
              </a:rPr>
              <a:t>the </a:t>
            </a:r>
            <a:r>
              <a:rPr lang="zh-CN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FRFs</a:t>
            </a:r>
            <a:r>
              <a:rPr lang="zh-CN" altLang="en-US" sz="2800" dirty="0">
                <a:latin typeface="Carlito" panose="020F0502020204030204" pitchFamily="34" charset="0"/>
                <a:cs typeface="Carlito" panose="020F0502020204030204" pitchFamily="34" charset="0"/>
              </a:rPr>
              <a:t> predicted by the </a:t>
            </a:r>
            <a:endParaRPr lang="en-US" altLang="zh-CN" sz="2800" dirty="0"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r>
              <a:rPr lang="en-US" altLang="zh-CN" sz="2800" u="sng" dirty="0">
                <a:latin typeface="Carlito" panose="020F0502020204030204" pitchFamily="34" charset="0"/>
                <a:cs typeface="Carlito" panose="020F0502020204030204" pitchFamily="34" charset="0"/>
              </a:rPr>
              <a:t>Gaussian process regression(</a:t>
            </a:r>
            <a:r>
              <a:rPr lang="zh-CN" altLang="en-US" sz="2800" u="sng" dirty="0">
                <a:latin typeface="Carlito" panose="020F0502020204030204" pitchFamily="34" charset="0"/>
                <a:cs typeface="Carlito" panose="020F0502020204030204" pitchFamily="34" charset="0"/>
              </a:rPr>
              <a:t>GPR</a:t>
            </a:r>
            <a:r>
              <a:rPr lang="en-US" altLang="zh-CN" sz="2800" u="sng" dirty="0">
                <a:latin typeface="Carlito" panose="020F0502020204030204" pitchFamily="34" charset="0"/>
                <a:cs typeface="Carlito" panose="020F0502020204030204" pitchFamily="34" charset="0"/>
              </a:rPr>
              <a:t>)</a:t>
            </a:r>
            <a:r>
              <a:rPr lang="zh-CN" altLang="en-US" sz="2800" u="sng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endParaRPr lang="en-US" altLang="zh-CN" sz="2800" dirty="0"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r>
              <a:rPr lang="zh-CN" altLang="en-US" sz="2800" dirty="0">
                <a:latin typeface="Carlito" panose="020F0502020204030204" pitchFamily="34" charset="0"/>
                <a:cs typeface="Carlito" panose="020F0502020204030204" pitchFamily="34" charset="0"/>
              </a:rPr>
              <a:t>and </a:t>
            </a:r>
            <a:endParaRPr lang="en-US" altLang="zh-CN" sz="2800" dirty="0"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r>
              <a:rPr lang="zh-CN" altLang="en-US" sz="2800" dirty="0">
                <a:latin typeface="Carlito" panose="020F0502020204030204" pitchFamily="34" charset="0"/>
                <a:cs typeface="Carlito" panose="020F0502020204030204" pitchFamily="34" charset="0"/>
              </a:rPr>
              <a:t>the </a:t>
            </a:r>
            <a:r>
              <a:rPr lang="zh-CN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in-process modal parameters </a:t>
            </a:r>
            <a:r>
              <a:rPr lang="zh-CN" altLang="en-US" sz="2800" dirty="0">
                <a:latin typeface="Carlito" panose="020F0502020204030204" pitchFamily="34" charset="0"/>
                <a:cs typeface="Carlito" panose="020F0502020204030204" pitchFamily="34" charset="0"/>
              </a:rPr>
              <a:t>identified by </a:t>
            </a:r>
            <a:endParaRPr lang="en-US" altLang="zh-CN" sz="2800" dirty="0"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r>
              <a:rPr lang="en-US" altLang="zh-CN" sz="2800" u="sng" dirty="0">
                <a:latin typeface="Carlito" panose="020F0502020204030204" pitchFamily="34" charset="0"/>
                <a:cs typeface="Carlito" panose="020F0502020204030204" pitchFamily="34" charset="0"/>
              </a:rPr>
              <a:t>Operational modal analysis(</a:t>
            </a:r>
            <a:r>
              <a:rPr lang="zh-CN" altLang="en-US" sz="2800" u="sng" dirty="0">
                <a:latin typeface="Carlito" panose="020F0502020204030204" pitchFamily="34" charset="0"/>
                <a:cs typeface="Carlito" panose="020F0502020204030204" pitchFamily="34" charset="0"/>
              </a:rPr>
              <a:t>OMA</a:t>
            </a:r>
            <a:r>
              <a:rPr lang="en-US" altLang="zh-CN" sz="2800" u="sng" dirty="0">
                <a:latin typeface="Carlito" panose="020F0502020204030204" pitchFamily="34" charset="0"/>
                <a:cs typeface="Carlito" panose="020F0502020204030204" pitchFamily="34" charset="0"/>
              </a:rPr>
              <a:t>)</a:t>
            </a:r>
            <a:endParaRPr lang="zh-CN" altLang="en-US" sz="2800" u="sng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34DF63-4A6E-D387-6514-685D7430E3B5}"/>
              </a:ext>
            </a:extLst>
          </p:cNvPr>
          <p:cNvSpPr txBox="1"/>
          <p:nvPr/>
        </p:nvSpPr>
        <p:spPr>
          <a:xfrm>
            <a:off x="883477" y="260688"/>
            <a:ext cx="317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rlito" panose="020F0502020204030204" pitchFamily="34" charset="0"/>
                <a:cs typeface="Carlito" panose="020F0502020204030204" pitchFamily="34" charset="0"/>
              </a:rPr>
              <a:t>Solutions</a:t>
            </a:r>
            <a:endParaRPr lang="zh-CN" altLang="en-US" sz="4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337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B7B14D-6606-5E63-5A41-71C4EA46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2416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97FA78-1C0D-BBB3-ADA2-3B45C1B134FD}"/>
              </a:ext>
            </a:extLst>
          </p:cNvPr>
          <p:cNvSpPr txBox="1"/>
          <p:nvPr/>
        </p:nvSpPr>
        <p:spPr>
          <a:xfrm>
            <a:off x="8097200" y="1902797"/>
            <a:ext cx="416116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8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To investigate the changes in robot dynamic properties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8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To perform chatter stability analysis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I</a:t>
            </a:r>
            <a:r>
              <a:rPr lang="zh-CN" altLang="en-US" sz="2800" dirty="0">
                <a:latin typeface="Carlito" panose="020F0502020204030204" pitchFamily="34" charset="0"/>
                <a:cs typeface="Carlito" panose="020F0502020204030204" pitchFamily="34" charset="0"/>
              </a:rPr>
              <a:t>dentify the in-process FRF of the robot.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C</a:t>
            </a:r>
            <a:r>
              <a:rPr lang="en-US" altLang="zh-CN" sz="2800" b="0" i="0" dirty="0">
                <a:effectLst/>
                <a:latin typeface="Carlito" panose="020F0502020204030204" pitchFamily="34" charset="0"/>
                <a:cs typeface="Carlito" panose="020F0502020204030204" pitchFamily="34" charset="0"/>
              </a:rPr>
              <a:t>onfirmed that the SLD based on the in-process FRF</a:t>
            </a:r>
            <a:r>
              <a:rPr lang="en-US" altLang="zh-CN" sz="2800" dirty="0">
                <a:latin typeface="Carlito" panose="020F0502020204030204" pitchFamily="34" charset="0"/>
                <a:cs typeface="Carlito" panose="020F0502020204030204" pitchFamily="34" charset="0"/>
              </a:rPr>
              <a:t> </a:t>
            </a:r>
            <a:b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</a:br>
            <a:endParaRPr lang="zh-CN" altLang="en-US" dirty="0"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B2870A-E061-B3CA-6E68-BE57BE9C2264}"/>
              </a:ext>
            </a:extLst>
          </p:cNvPr>
          <p:cNvSpPr txBox="1"/>
          <p:nvPr/>
        </p:nvSpPr>
        <p:spPr>
          <a:xfrm>
            <a:off x="8836660" y="1130300"/>
            <a:ext cx="2682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onsolas" panose="020B0609020204030204" pitchFamily="49" charset="0"/>
              </a:rPr>
              <a:t>MISSIONS</a:t>
            </a:r>
            <a:endParaRPr lang="zh-CN" altLang="en-US" sz="4000" dirty="0">
              <a:latin typeface="Consolas" panose="020B0609020204030204" pitchFamily="49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6707C76-E318-E5DE-158A-F9A2014FA19D}"/>
              </a:ext>
            </a:extLst>
          </p:cNvPr>
          <p:cNvSpPr/>
          <p:nvPr/>
        </p:nvSpPr>
        <p:spPr>
          <a:xfrm>
            <a:off x="8311198" y="1160780"/>
            <a:ext cx="479742" cy="609685"/>
          </a:xfrm>
          <a:custGeom>
            <a:avLst/>
            <a:gdLst>
              <a:gd name="T0" fmla="*/ 400 w 8813"/>
              <a:gd name="T1" fmla="*/ 0 h 11200"/>
              <a:gd name="T2" fmla="*/ 8413 w 8813"/>
              <a:gd name="T3" fmla="*/ 0 h 11200"/>
              <a:gd name="T4" fmla="*/ 8813 w 8813"/>
              <a:gd name="T5" fmla="*/ 400 h 11200"/>
              <a:gd name="T6" fmla="*/ 8813 w 8813"/>
              <a:gd name="T7" fmla="*/ 10800 h 11200"/>
              <a:gd name="T8" fmla="*/ 8413 w 8813"/>
              <a:gd name="T9" fmla="*/ 11200 h 11200"/>
              <a:gd name="T10" fmla="*/ 400 w 8813"/>
              <a:gd name="T11" fmla="*/ 11200 h 11200"/>
              <a:gd name="T12" fmla="*/ 0 w 8813"/>
              <a:gd name="T13" fmla="*/ 10800 h 11200"/>
              <a:gd name="T14" fmla="*/ 0 w 8813"/>
              <a:gd name="T15" fmla="*/ 400 h 11200"/>
              <a:gd name="T16" fmla="*/ 400 w 8813"/>
              <a:gd name="T17" fmla="*/ 0 h 11200"/>
              <a:gd name="T18" fmla="*/ 900 w 8813"/>
              <a:gd name="T19" fmla="*/ 800 h 11200"/>
              <a:gd name="T20" fmla="*/ 800 w 8813"/>
              <a:gd name="T21" fmla="*/ 900 h 11200"/>
              <a:gd name="T22" fmla="*/ 800 w 8813"/>
              <a:gd name="T23" fmla="*/ 10300 h 11200"/>
              <a:gd name="T24" fmla="*/ 900 w 8813"/>
              <a:gd name="T25" fmla="*/ 10400 h 11200"/>
              <a:gd name="T26" fmla="*/ 7913 w 8813"/>
              <a:gd name="T27" fmla="*/ 10400 h 11200"/>
              <a:gd name="T28" fmla="*/ 8013 w 8813"/>
              <a:gd name="T29" fmla="*/ 10300 h 11200"/>
              <a:gd name="T30" fmla="*/ 8013 w 8813"/>
              <a:gd name="T31" fmla="*/ 900 h 11200"/>
              <a:gd name="T32" fmla="*/ 7913 w 8813"/>
              <a:gd name="T33" fmla="*/ 800 h 11200"/>
              <a:gd name="T34" fmla="*/ 900 w 8813"/>
              <a:gd name="T35" fmla="*/ 800 h 11200"/>
              <a:gd name="T36" fmla="*/ 2300 w 8813"/>
              <a:gd name="T37" fmla="*/ 3000 h 11200"/>
              <a:gd name="T38" fmla="*/ 1600 w 8813"/>
              <a:gd name="T39" fmla="*/ 2300 h 11200"/>
              <a:gd name="T40" fmla="*/ 2300 w 8813"/>
              <a:gd name="T41" fmla="*/ 1600 h 11200"/>
              <a:gd name="T42" fmla="*/ 3000 w 8813"/>
              <a:gd name="T43" fmla="*/ 2300 h 11200"/>
              <a:gd name="T44" fmla="*/ 2300 w 8813"/>
              <a:gd name="T45" fmla="*/ 3000 h 11200"/>
              <a:gd name="T46" fmla="*/ 2300 w 8813"/>
              <a:gd name="T47" fmla="*/ 9600 h 11200"/>
              <a:gd name="T48" fmla="*/ 1600 w 8813"/>
              <a:gd name="T49" fmla="*/ 8900 h 11200"/>
              <a:gd name="T50" fmla="*/ 2300 w 8813"/>
              <a:gd name="T51" fmla="*/ 8200 h 11200"/>
              <a:gd name="T52" fmla="*/ 3000 w 8813"/>
              <a:gd name="T53" fmla="*/ 8900 h 11200"/>
              <a:gd name="T54" fmla="*/ 2300 w 8813"/>
              <a:gd name="T55" fmla="*/ 9600 h 11200"/>
              <a:gd name="T56" fmla="*/ 2300 w 8813"/>
              <a:gd name="T57" fmla="*/ 6300 h 11200"/>
              <a:gd name="T58" fmla="*/ 1600 w 8813"/>
              <a:gd name="T59" fmla="*/ 5600 h 11200"/>
              <a:gd name="T60" fmla="*/ 2300 w 8813"/>
              <a:gd name="T61" fmla="*/ 4900 h 11200"/>
              <a:gd name="T62" fmla="*/ 3000 w 8813"/>
              <a:gd name="T63" fmla="*/ 5600 h 11200"/>
              <a:gd name="T64" fmla="*/ 2300 w 8813"/>
              <a:gd name="T65" fmla="*/ 6300 h 11200"/>
              <a:gd name="T66" fmla="*/ 3875 w 8813"/>
              <a:gd name="T67" fmla="*/ 1900 h 11200"/>
              <a:gd name="T68" fmla="*/ 6813 w 8813"/>
              <a:gd name="T69" fmla="*/ 1900 h 11200"/>
              <a:gd name="T70" fmla="*/ 7213 w 8813"/>
              <a:gd name="T71" fmla="*/ 2300 h 11200"/>
              <a:gd name="T72" fmla="*/ 6813 w 8813"/>
              <a:gd name="T73" fmla="*/ 2700 h 11200"/>
              <a:gd name="T74" fmla="*/ 3875 w 8813"/>
              <a:gd name="T75" fmla="*/ 2700 h 11200"/>
              <a:gd name="T76" fmla="*/ 3475 w 8813"/>
              <a:gd name="T77" fmla="*/ 2300 h 11200"/>
              <a:gd name="T78" fmla="*/ 3875 w 8813"/>
              <a:gd name="T79" fmla="*/ 1900 h 11200"/>
              <a:gd name="T80" fmla="*/ 3875 w 8813"/>
              <a:gd name="T81" fmla="*/ 5200 h 11200"/>
              <a:gd name="T82" fmla="*/ 6813 w 8813"/>
              <a:gd name="T83" fmla="*/ 5200 h 11200"/>
              <a:gd name="T84" fmla="*/ 7213 w 8813"/>
              <a:gd name="T85" fmla="*/ 5600 h 11200"/>
              <a:gd name="T86" fmla="*/ 6813 w 8813"/>
              <a:gd name="T87" fmla="*/ 6000 h 11200"/>
              <a:gd name="T88" fmla="*/ 3875 w 8813"/>
              <a:gd name="T89" fmla="*/ 6000 h 11200"/>
              <a:gd name="T90" fmla="*/ 3475 w 8813"/>
              <a:gd name="T91" fmla="*/ 5600 h 11200"/>
              <a:gd name="T92" fmla="*/ 3875 w 8813"/>
              <a:gd name="T93" fmla="*/ 5200 h 11200"/>
              <a:gd name="T94" fmla="*/ 3875 w 8813"/>
              <a:gd name="T95" fmla="*/ 8500 h 11200"/>
              <a:gd name="T96" fmla="*/ 6813 w 8813"/>
              <a:gd name="T97" fmla="*/ 8500 h 11200"/>
              <a:gd name="T98" fmla="*/ 7213 w 8813"/>
              <a:gd name="T99" fmla="*/ 8900 h 11200"/>
              <a:gd name="T100" fmla="*/ 6813 w 8813"/>
              <a:gd name="T101" fmla="*/ 9300 h 11200"/>
              <a:gd name="T102" fmla="*/ 3875 w 8813"/>
              <a:gd name="T103" fmla="*/ 9300 h 11200"/>
              <a:gd name="T104" fmla="*/ 3475 w 8813"/>
              <a:gd name="T105" fmla="*/ 8900 h 11200"/>
              <a:gd name="T106" fmla="*/ 3875 w 8813"/>
              <a:gd name="T107" fmla="*/ 85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13" h="11200">
                <a:moveTo>
                  <a:pt x="400" y="0"/>
                </a:moveTo>
                <a:lnTo>
                  <a:pt x="8413" y="0"/>
                </a:lnTo>
                <a:cubicBezTo>
                  <a:pt x="8633" y="0"/>
                  <a:pt x="8813" y="179"/>
                  <a:pt x="8813" y="400"/>
                </a:cubicBezTo>
                <a:lnTo>
                  <a:pt x="8813" y="10800"/>
                </a:lnTo>
                <a:cubicBezTo>
                  <a:pt x="8813" y="11021"/>
                  <a:pt x="8633" y="11200"/>
                  <a:pt x="8413" y="11200"/>
                </a:cubicBezTo>
                <a:lnTo>
                  <a:pt x="400" y="11200"/>
                </a:lnTo>
                <a:cubicBezTo>
                  <a:pt x="179" y="11200"/>
                  <a:pt x="0" y="11021"/>
                  <a:pt x="0" y="10800"/>
                </a:cubicBezTo>
                <a:lnTo>
                  <a:pt x="0" y="400"/>
                </a:lnTo>
                <a:cubicBezTo>
                  <a:pt x="0" y="179"/>
                  <a:pt x="179" y="0"/>
                  <a:pt x="400" y="0"/>
                </a:cubicBezTo>
                <a:close/>
                <a:moveTo>
                  <a:pt x="900" y="800"/>
                </a:moveTo>
                <a:cubicBezTo>
                  <a:pt x="845" y="800"/>
                  <a:pt x="800" y="845"/>
                  <a:pt x="800" y="900"/>
                </a:cubicBezTo>
                <a:lnTo>
                  <a:pt x="800" y="10300"/>
                </a:lnTo>
                <a:cubicBezTo>
                  <a:pt x="800" y="10355"/>
                  <a:pt x="845" y="10400"/>
                  <a:pt x="900" y="10400"/>
                </a:cubicBezTo>
                <a:lnTo>
                  <a:pt x="7913" y="10400"/>
                </a:lnTo>
                <a:cubicBezTo>
                  <a:pt x="7968" y="10400"/>
                  <a:pt x="8013" y="10355"/>
                  <a:pt x="8013" y="10300"/>
                </a:cubicBezTo>
                <a:lnTo>
                  <a:pt x="8013" y="900"/>
                </a:lnTo>
                <a:cubicBezTo>
                  <a:pt x="8013" y="845"/>
                  <a:pt x="7968" y="800"/>
                  <a:pt x="7913" y="800"/>
                </a:cubicBezTo>
                <a:lnTo>
                  <a:pt x="900" y="800"/>
                </a:lnTo>
                <a:close/>
                <a:moveTo>
                  <a:pt x="2300" y="3000"/>
                </a:moveTo>
                <a:cubicBezTo>
                  <a:pt x="1913" y="3000"/>
                  <a:pt x="1600" y="2687"/>
                  <a:pt x="1600" y="2300"/>
                </a:cubicBezTo>
                <a:cubicBezTo>
                  <a:pt x="1600" y="1913"/>
                  <a:pt x="1913" y="1600"/>
                  <a:pt x="2300" y="1600"/>
                </a:cubicBezTo>
                <a:cubicBezTo>
                  <a:pt x="2687" y="1600"/>
                  <a:pt x="3000" y="1913"/>
                  <a:pt x="3000" y="2300"/>
                </a:cubicBezTo>
                <a:cubicBezTo>
                  <a:pt x="3000" y="2687"/>
                  <a:pt x="2687" y="3000"/>
                  <a:pt x="2300" y="3000"/>
                </a:cubicBezTo>
                <a:close/>
                <a:moveTo>
                  <a:pt x="2300" y="9600"/>
                </a:moveTo>
                <a:cubicBezTo>
                  <a:pt x="1913" y="9600"/>
                  <a:pt x="1600" y="9287"/>
                  <a:pt x="1600" y="8900"/>
                </a:cubicBezTo>
                <a:cubicBezTo>
                  <a:pt x="1600" y="8513"/>
                  <a:pt x="1913" y="8200"/>
                  <a:pt x="2300" y="8200"/>
                </a:cubicBezTo>
                <a:cubicBezTo>
                  <a:pt x="2687" y="8200"/>
                  <a:pt x="3000" y="8513"/>
                  <a:pt x="3000" y="8900"/>
                </a:cubicBezTo>
                <a:cubicBezTo>
                  <a:pt x="3000" y="9287"/>
                  <a:pt x="2687" y="9600"/>
                  <a:pt x="2300" y="9600"/>
                </a:cubicBezTo>
                <a:close/>
                <a:moveTo>
                  <a:pt x="2300" y="6300"/>
                </a:moveTo>
                <a:cubicBezTo>
                  <a:pt x="1913" y="6300"/>
                  <a:pt x="1600" y="5987"/>
                  <a:pt x="1600" y="5600"/>
                </a:cubicBezTo>
                <a:cubicBezTo>
                  <a:pt x="1600" y="5213"/>
                  <a:pt x="1913" y="4900"/>
                  <a:pt x="2300" y="4900"/>
                </a:cubicBezTo>
                <a:cubicBezTo>
                  <a:pt x="2687" y="4900"/>
                  <a:pt x="3000" y="5213"/>
                  <a:pt x="3000" y="5600"/>
                </a:cubicBezTo>
                <a:cubicBezTo>
                  <a:pt x="3000" y="5987"/>
                  <a:pt x="2687" y="6300"/>
                  <a:pt x="2300" y="6300"/>
                </a:cubicBezTo>
                <a:close/>
                <a:moveTo>
                  <a:pt x="3875" y="1900"/>
                </a:moveTo>
                <a:lnTo>
                  <a:pt x="6813" y="1900"/>
                </a:lnTo>
                <a:cubicBezTo>
                  <a:pt x="7033" y="1900"/>
                  <a:pt x="7213" y="2079"/>
                  <a:pt x="7213" y="2300"/>
                </a:cubicBezTo>
                <a:cubicBezTo>
                  <a:pt x="7213" y="2521"/>
                  <a:pt x="7033" y="2700"/>
                  <a:pt x="6813" y="2700"/>
                </a:cubicBezTo>
                <a:lnTo>
                  <a:pt x="3875" y="2700"/>
                </a:lnTo>
                <a:cubicBezTo>
                  <a:pt x="3654" y="2700"/>
                  <a:pt x="3475" y="2521"/>
                  <a:pt x="3475" y="2300"/>
                </a:cubicBezTo>
                <a:cubicBezTo>
                  <a:pt x="3475" y="2079"/>
                  <a:pt x="3654" y="1900"/>
                  <a:pt x="3875" y="1900"/>
                </a:cubicBezTo>
                <a:close/>
                <a:moveTo>
                  <a:pt x="3875" y="5200"/>
                </a:moveTo>
                <a:lnTo>
                  <a:pt x="6813" y="5200"/>
                </a:lnTo>
                <a:cubicBezTo>
                  <a:pt x="7033" y="5200"/>
                  <a:pt x="7213" y="5379"/>
                  <a:pt x="7213" y="5600"/>
                </a:cubicBezTo>
                <a:cubicBezTo>
                  <a:pt x="7213" y="5821"/>
                  <a:pt x="7033" y="6000"/>
                  <a:pt x="6813" y="6000"/>
                </a:cubicBezTo>
                <a:lnTo>
                  <a:pt x="3875" y="6000"/>
                </a:lnTo>
                <a:cubicBezTo>
                  <a:pt x="3654" y="6000"/>
                  <a:pt x="3475" y="5821"/>
                  <a:pt x="3475" y="5600"/>
                </a:cubicBezTo>
                <a:cubicBezTo>
                  <a:pt x="3475" y="5379"/>
                  <a:pt x="3654" y="5200"/>
                  <a:pt x="3875" y="5200"/>
                </a:cubicBezTo>
                <a:close/>
                <a:moveTo>
                  <a:pt x="3875" y="8500"/>
                </a:moveTo>
                <a:lnTo>
                  <a:pt x="6813" y="8500"/>
                </a:lnTo>
                <a:cubicBezTo>
                  <a:pt x="7033" y="8500"/>
                  <a:pt x="7213" y="8679"/>
                  <a:pt x="7213" y="8900"/>
                </a:cubicBezTo>
                <a:cubicBezTo>
                  <a:pt x="7213" y="9121"/>
                  <a:pt x="7033" y="9300"/>
                  <a:pt x="6813" y="9300"/>
                </a:cubicBezTo>
                <a:lnTo>
                  <a:pt x="3875" y="9300"/>
                </a:lnTo>
                <a:cubicBezTo>
                  <a:pt x="3654" y="9300"/>
                  <a:pt x="3475" y="9121"/>
                  <a:pt x="3475" y="8900"/>
                </a:cubicBezTo>
                <a:cubicBezTo>
                  <a:pt x="3475" y="8679"/>
                  <a:pt x="3654" y="8500"/>
                  <a:pt x="3875" y="8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6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6ACE12-2202-3927-42A2-F7DE4788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60" y="1239703"/>
            <a:ext cx="3070123" cy="43785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0F160D-FB59-0811-BE0C-3B406FB4122D}"/>
              </a:ext>
            </a:extLst>
          </p:cNvPr>
          <p:cNvSpPr txBox="1"/>
          <p:nvPr/>
        </p:nvSpPr>
        <p:spPr>
          <a:xfrm>
            <a:off x="660400" y="5715203"/>
            <a:ext cx="4002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  <a:t>Measured and modelled FRF of the robot in the (a) x–, (b) y–, and (c) z–directions </a:t>
            </a:r>
            <a:b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</a:br>
            <a:endParaRPr lang="zh-CN" altLang="en-US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71789E-6ACB-DA88-6DB8-8C99E31F50EA}"/>
              </a:ext>
            </a:extLst>
          </p:cNvPr>
          <p:cNvSpPr txBox="1"/>
          <p:nvPr/>
        </p:nvSpPr>
        <p:spPr>
          <a:xfrm>
            <a:off x="5528257" y="5829299"/>
            <a:ext cx="6003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  <a:t>SLDs of predicted and measured FRFs of the robot mode </a:t>
            </a:r>
            <a:b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</a:br>
            <a:br>
              <a:rPr lang="en-US" altLang="zh-CN" dirty="0">
                <a:latin typeface="Carlito" panose="020F0502020204030204" pitchFamily="34" charset="0"/>
                <a:cs typeface="Carlito" panose="020F0502020204030204" pitchFamily="34" charset="0"/>
              </a:rPr>
            </a:br>
            <a:endParaRPr lang="zh-CN" altLang="en-US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F82B58-2A56-6B04-88CA-8AB361260391}"/>
              </a:ext>
            </a:extLst>
          </p:cNvPr>
          <p:cNvSpPr txBox="1"/>
          <p:nvPr/>
        </p:nvSpPr>
        <p:spPr>
          <a:xfrm>
            <a:off x="1041748" y="320814"/>
            <a:ext cx="6094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Carlito" panose="020F0502020204030204" pitchFamily="34" charset="0"/>
                <a:cs typeface="Carlito" panose="020F0502020204030204" pitchFamily="34" charset="0"/>
              </a:defRPr>
            </a:lvl1pPr>
          </a:lstStyle>
          <a:p>
            <a:r>
              <a:rPr lang="zh-CN" altLang="en-US" dirty="0"/>
              <a:t>Model effect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F30CBB-68B9-A33B-9F51-7F098641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06" y="1239702"/>
            <a:ext cx="6184513" cy="43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2A6328-7516-851C-4DB5-BB07BC17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2" y="1555030"/>
            <a:ext cx="6405880" cy="29941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15F862-C631-81C7-CC27-C1A3036D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440" y="2174223"/>
            <a:ext cx="6045200" cy="31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0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7AB68E-4152-33BC-899A-F1EA6E12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054085"/>
            <a:ext cx="11029950" cy="11525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2D1B60-844A-F210-D1EE-739CC06C4288}"/>
              </a:ext>
            </a:extLst>
          </p:cNvPr>
          <p:cNvSpPr txBox="1"/>
          <p:nvPr/>
        </p:nvSpPr>
        <p:spPr>
          <a:xfrm>
            <a:off x="660400" y="392916"/>
            <a:ext cx="5608320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8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en-US" altLang="zh-CN" sz="3800" dirty="0"/>
              <a:t>GPR practice</a:t>
            </a:r>
            <a:endParaRPr lang="zh-CN" altLang="en-US" sz="3600" b="0" dirty="0"/>
          </a:p>
        </p:txBody>
      </p:sp>
      <p:graphicFrame>
        <p:nvGraphicFramePr>
          <p:cNvPr id="5" name="表格 18">
            <a:extLst>
              <a:ext uri="{FF2B5EF4-FFF2-40B4-BE49-F238E27FC236}">
                <a16:creationId xmlns:a16="http://schemas.microsoft.com/office/drawing/2014/main" id="{FBBC0E79-3698-C693-03A7-1C7B7CA14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712209"/>
              </p:ext>
            </p:extLst>
          </p:nvPr>
        </p:nvGraphicFramePr>
        <p:xfrm>
          <a:off x="660400" y="1130300"/>
          <a:ext cx="3815080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06342">
                  <a:extLst>
                    <a:ext uri="{9D8B030D-6E8A-4147-A177-3AD203B41FA5}">
                      <a16:colId xmlns:a16="http://schemas.microsoft.com/office/drawing/2014/main" val="3304381074"/>
                    </a:ext>
                  </a:extLst>
                </a:gridCol>
                <a:gridCol w="2008738">
                  <a:extLst>
                    <a:ext uri="{9D8B030D-6E8A-4147-A177-3AD203B41FA5}">
                      <a16:colId xmlns:a16="http://schemas.microsoft.com/office/drawing/2014/main" val="3226590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Data sets</a:t>
                      </a:r>
                      <a:endParaRPr lang="zh-CN" altLang="en-US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Size</a:t>
                      </a:r>
                      <a:endParaRPr lang="zh-CN" altLang="en-US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79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Random</a:t>
                      </a:r>
                      <a:endParaRPr lang="zh-CN" altLang="en-US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rlito" panose="020F0502020204030204" pitchFamily="34" charset="0"/>
                          <a:cs typeface="Carlito" panose="020F0502020204030204" pitchFamily="34" charset="0"/>
                        </a:rPr>
                        <a:t>(2500,3*1)</a:t>
                      </a:r>
                      <a:endParaRPr lang="zh-CN" altLang="en-US" dirty="0">
                        <a:latin typeface="Carlito" panose="020F0502020204030204" pitchFamily="34" charset="0"/>
                        <a:cs typeface="Carlito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96124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FDB1ABF-CBEF-5437-D719-C597D852150A}"/>
              </a:ext>
            </a:extLst>
          </p:cNvPr>
          <p:cNvSpPr/>
          <p:nvPr/>
        </p:nvSpPr>
        <p:spPr>
          <a:xfrm>
            <a:off x="6107575" y="2364129"/>
            <a:ext cx="2187615" cy="53243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2A7C04E-50B9-BCB1-631D-AF63B565DB57}"/>
              </a:ext>
            </a:extLst>
          </p:cNvPr>
          <p:cNvCxnSpPr/>
          <p:nvPr/>
        </p:nvCxnSpPr>
        <p:spPr>
          <a:xfrm flipH="1">
            <a:off x="7766613" y="1871980"/>
            <a:ext cx="162045" cy="46610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EE832A-3AA5-C388-B93E-EC3FA96B52EC}"/>
              </a:ext>
            </a:extLst>
          </p:cNvPr>
          <p:cNvSpPr txBox="1"/>
          <p:nvPr/>
        </p:nvSpPr>
        <p:spPr>
          <a:xfrm>
            <a:off x="6724891" y="1117755"/>
            <a:ext cx="5220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Inputs</a:t>
            </a:r>
            <a:r>
              <a:rPr lang="zh-CN" altLang="en-US" sz="2000" dirty="0">
                <a:latin typeface="Carlito" panose="020F0502020204030204" pitchFamily="34" charset="0"/>
                <a:cs typeface="Carlito" panose="020F0502020204030204" pitchFamily="34" charset="0"/>
              </a:rPr>
              <a:t>：</a:t>
            </a:r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The position of the hammering point in the workpiece coordinate system</a:t>
            </a:r>
            <a:r>
              <a:rPr lang="zh-CN" altLang="en-US" sz="2000" dirty="0">
                <a:latin typeface="Carlito" panose="020F0502020204030204" pitchFamily="34" charset="0"/>
                <a:cs typeface="Carlito" panose="020F0502020204030204" pitchFamily="34" charset="0"/>
              </a:rPr>
              <a:t>（</a:t>
            </a:r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x , y</a:t>
            </a:r>
            <a:r>
              <a:rPr lang="zh-CN" altLang="en-US" sz="2000" dirty="0">
                <a:latin typeface="Carlito" panose="020F0502020204030204" pitchFamily="34" charset="0"/>
                <a:cs typeface="Carlito" panose="020F0502020204030204" pitchFamily="34" charset="0"/>
              </a:rPr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95D6E2-7F32-70AD-4400-C9DF5232454A}"/>
              </a:ext>
            </a:extLst>
          </p:cNvPr>
          <p:cNvSpPr/>
          <p:nvPr/>
        </p:nvSpPr>
        <p:spPr>
          <a:xfrm>
            <a:off x="2916902" y="2896565"/>
            <a:ext cx="2256982" cy="27573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E61A82-B4D6-F50F-165D-776CECB3049D}"/>
              </a:ext>
            </a:extLst>
          </p:cNvPr>
          <p:cNvSpPr txBox="1"/>
          <p:nvPr/>
        </p:nvSpPr>
        <p:spPr>
          <a:xfrm>
            <a:off x="5237584" y="3385102"/>
            <a:ext cx="5220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Outputs</a:t>
            </a:r>
            <a:r>
              <a:rPr lang="zh-CN" altLang="en-US" sz="2000" dirty="0">
                <a:latin typeface="Carlito" panose="020F0502020204030204" pitchFamily="34" charset="0"/>
                <a:cs typeface="Carlito" panose="020F0502020204030204" pitchFamily="34" charset="0"/>
              </a:rPr>
              <a:t>：</a:t>
            </a:r>
            <a:r>
              <a:rPr lang="en-US" altLang="zh-CN" sz="2000" dirty="0">
                <a:latin typeface="Carlito" panose="020F0502020204030204" pitchFamily="34" charset="0"/>
                <a:cs typeface="Carlito" panose="020F0502020204030204" pitchFamily="34" charset="0"/>
              </a:rPr>
              <a:t>Response , such as vibration intensity</a:t>
            </a:r>
            <a:endParaRPr lang="zh-CN" altLang="en-US" sz="2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5985891-B647-EEE6-B4B6-4D8404D8A348}"/>
              </a:ext>
            </a:extLst>
          </p:cNvPr>
          <p:cNvCxnSpPr>
            <a:cxnSpLocks/>
          </p:cNvCxnSpPr>
          <p:nvPr/>
        </p:nvCxnSpPr>
        <p:spPr>
          <a:xfrm flipH="1" flipV="1">
            <a:off x="4328932" y="3206610"/>
            <a:ext cx="752354" cy="44478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85CC8B3-AF56-D0A1-911D-830895D8DBFF}"/>
              </a:ext>
            </a:extLst>
          </p:cNvPr>
          <p:cNvSpPr txBox="1"/>
          <p:nvPr/>
        </p:nvSpPr>
        <p:spPr>
          <a:xfrm>
            <a:off x="1754247" y="3963704"/>
            <a:ext cx="34833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r>
              <a:rPr lang="zh-CN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ean function</a:t>
            </a:r>
            <a:endParaRPr lang="en-US" altLang="zh-CN" sz="2800" dirty="0">
              <a:solidFill>
                <a:schemeClr val="accent5">
                  <a:lumMod val="60000"/>
                  <a:lumOff val="40000"/>
                </a:schemeClr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r>
              <a:rPr lang="en-US" altLang="zh-CN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</a:t>
            </a:r>
            <a:r>
              <a:rPr lang="zh-CN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ovariance function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6E4029-E50C-F718-96D0-923B5464A6A6}"/>
              </a:ext>
            </a:extLst>
          </p:cNvPr>
          <p:cNvSpPr txBox="1"/>
          <p:nvPr/>
        </p:nvSpPr>
        <p:spPr>
          <a:xfrm>
            <a:off x="660400" y="4056036"/>
            <a:ext cx="1596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得意黑" pitchFamily="2" charset="-122"/>
                <a:ea typeface="得意黑" pitchFamily="2" charset="-122"/>
              </a:rPr>
              <a:t>Keys</a:t>
            </a:r>
            <a:endParaRPr lang="zh-CN" altLang="en-US" sz="44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90CAE61-3522-D2CE-ACAD-105DB05B95A6}"/>
              </a:ext>
            </a:extLst>
          </p:cNvPr>
          <p:cNvSpPr/>
          <p:nvPr/>
        </p:nvSpPr>
        <p:spPr>
          <a:xfrm>
            <a:off x="660400" y="3963704"/>
            <a:ext cx="4270415" cy="954107"/>
          </a:xfrm>
          <a:prstGeom prst="rect">
            <a:avLst/>
          </a:prstGeom>
          <a:noFill/>
          <a:ln w="476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B961A51-AE9A-3856-5060-B69A6F48B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56036"/>
            <a:ext cx="3875349" cy="589158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5307E66-1827-4624-1701-919B78867960}"/>
              </a:ext>
            </a:extLst>
          </p:cNvPr>
          <p:cNvCxnSpPr>
            <a:cxnSpLocks/>
          </p:cNvCxnSpPr>
          <p:nvPr/>
        </p:nvCxnSpPr>
        <p:spPr>
          <a:xfrm>
            <a:off x="3750197" y="4917811"/>
            <a:ext cx="1423687" cy="757094"/>
          </a:xfrm>
          <a:prstGeom prst="straightConnector1">
            <a:avLst/>
          </a:prstGeom>
          <a:ln w="31750">
            <a:solidFill>
              <a:srgbClr val="42E6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ïṩḷiḓé">
            <a:extLst>
              <a:ext uri="{FF2B5EF4-FFF2-40B4-BE49-F238E27FC236}">
                <a16:creationId xmlns:a16="http://schemas.microsoft.com/office/drawing/2014/main" id="{4CE41F8F-90A4-9A05-4BFC-A17BD1EF843C}"/>
              </a:ext>
            </a:extLst>
          </p:cNvPr>
          <p:cNvGrpSpPr/>
          <p:nvPr/>
        </p:nvGrpSpPr>
        <p:grpSpPr>
          <a:xfrm>
            <a:off x="4537569" y="4680535"/>
            <a:ext cx="7515242" cy="2055001"/>
            <a:chOff x="782218" y="1948563"/>
            <a:chExt cx="14075074" cy="3848751"/>
          </a:xfrm>
        </p:grpSpPr>
        <p:sp>
          <p:nvSpPr>
            <p:cNvPr id="73" name="íṣ1íďè">
              <a:extLst>
                <a:ext uri="{FF2B5EF4-FFF2-40B4-BE49-F238E27FC236}">
                  <a16:creationId xmlns:a16="http://schemas.microsoft.com/office/drawing/2014/main" id="{8CF86864-4B2B-9B8C-4550-950E6C64E159}"/>
                </a:ext>
              </a:extLst>
            </p:cNvPr>
            <p:cNvSpPr/>
            <p:nvPr/>
          </p:nvSpPr>
          <p:spPr>
            <a:xfrm rot="7229594">
              <a:off x="799554" y="1932763"/>
              <a:ext cx="3847215" cy="3881888"/>
            </a:xfrm>
            <a:prstGeom prst="arc">
              <a:avLst>
                <a:gd name="adj1" fmla="val 16200000"/>
                <a:gd name="adj2" fmla="val 12111527"/>
              </a:avLst>
            </a:prstGeom>
            <a:ln w="114300" cap="rnd">
              <a:gradFill>
                <a:gsLst>
                  <a:gs pos="100000">
                    <a:schemeClr val="accent3">
                      <a:lumMod val="60000"/>
                      <a:lumOff val="40000"/>
                      <a:alpha val="60000"/>
                    </a:schemeClr>
                  </a:gs>
                  <a:gs pos="20000">
                    <a:schemeClr val="accent3"/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iṥľîḍê">
              <a:extLst>
                <a:ext uri="{FF2B5EF4-FFF2-40B4-BE49-F238E27FC236}">
                  <a16:creationId xmlns:a16="http://schemas.microsoft.com/office/drawing/2014/main" id="{9D8AF40F-1FD5-4FAC-B952-1B512B6007B1}"/>
                </a:ext>
              </a:extLst>
            </p:cNvPr>
            <p:cNvSpPr/>
            <p:nvPr/>
          </p:nvSpPr>
          <p:spPr>
            <a:xfrm rot="16200000">
              <a:off x="1191943" y="2331052"/>
              <a:ext cx="3050466" cy="3077959"/>
            </a:xfrm>
            <a:prstGeom prst="arc">
              <a:avLst>
                <a:gd name="adj1" fmla="val 16200000"/>
                <a:gd name="adj2" fmla="val 12111527"/>
              </a:avLst>
            </a:prstGeom>
            <a:ln w="114300" cap="rnd">
              <a:gradFill>
                <a:gsLst>
                  <a:gs pos="100000">
                    <a:schemeClr val="accent4">
                      <a:lumMod val="60000"/>
                      <a:lumOff val="40000"/>
                      <a:alpha val="60000"/>
                    </a:schemeClr>
                  </a:gs>
                  <a:gs pos="20000">
                    <a:schemeClr val="accent4"/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ïšlïḋé">
              <a:extLst>
                <a:ext uri="{FF2B5EF4-FFF2-40B4-BE49-F238E27FC236}">
                  <a16:creationId xmlns:a16="http://schemas.microsoft.com/office/drawing/2014/main" id="{AB1B9A87-6179-B0D6-49FC-563804D7E182}"/>
                </a:ext>
              </a:extLst>
            </p:cNvPr>
            <p:cNvSpPr/>
            <p:nvPr/>
          </p:nvSpPr>
          <p:spPr>
            <a:xfrm rot="21158936">
              <a:off x="1549117" y="2710831"/>
              <a:ext cx="2290266" cy="2290266"/>
            </a:xfrm>
            <a:prstGeom prst="arc">
              <a:avLst>
                <a:gd name="adj1" fmla="val 16200000"/>
                <a:gd name="adj2" fmla="val 10139600"/>
              </a:avLst>
            </a:prstGeom>
            <a:ln w="114300" cap="rnd">
              <a:gradFill>
                <a:gsLst>
                  <a:gs pos="100000">
                    <a:schemeClr val="accent5">
                      <a:lumMod val="60000"/>
                      <a:lumOff val="40000"/>
                      <a:alpha val="60000"/>
                    </a:schemeClr>
                  </a:gs>
                  <a:gs pos="20000">
                    <a:schemeClr val="accent5"/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îṡḻiďé">
              <a:extLst>
                <a:ext uri="{FF2B5EF4-FFF2-40B4-BE49-F238E27FC236}">
                  <a16:creationId xmlns:a16="http://schemas.microsoft.com/office/drawing/2014/main" id="{637808EE-A086-7342-3121-664DC57103AD}"/>
                </a:ext>
              </a:extLst>
            </p:cNvPr>
            <p:cNvSpPr/>
            <p:nvPr/>
          </p:nvSpPr>
          <p:spPr>
            <a:xfrm rot="18487588">
              <a:off x="2009570" y="3160982"/>
              <a:ext cx="1390253" cy="1402785"/>
            </a:xfrm>
            <a:prstGeom prst="arc">
              <a:avLst>
                <a:gd name="adj1" fmla="val 16200000"/>
                <a:gd name="adj2" fmla="val 12111527"/>
              </a:avLst>
            </a:prstGeom>
            <a:ln w="114300" cap="rnd">
              <a:gradFill>
                <a:gsLst>
                  <a:gs pos="100000">
                    <a:schemeClr val="accent6">
                      <a:lumMod val="60000"/>
                      <a:lumOff val="40000"/>
                      <a:alpha val="60000"/>
                    </a:schemeClr>
                  </a:gs>
                  <a:gs pos="20000">
                    <a:schemeClr val="accent6"/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íšḻiḋè">
              <a:extLst>
                <a:ext uri="{FF2B5EF4-FFF2-40B4-BE49-F238E27FC236}">
                  <a16:creationId xmlns:a16="http://schemas.microsoft.com/office/drawing/2014/main" id="{0DA6A405-8877-7DA6-AD8C-A50529C50DB2}"/>
                </a:ext>
              </a:extLst>
            </p:cNvPr>
            <p:cNvCxnSpPr/>
            <p:nvPr/>
          </p:nvCxnSpPr>
          <p:spPr>
            <a:xfrm rot="10800000" flipH="1" flipV="1">
              <a:off x="2763463" y="2339119"/>
              <a:ext cx="3860959" cy="846085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íşḻîḓe">
              <a:extLst>
                <a:ext uri="{FF2B5EF4-FFF2-40B4-BE49-F238E27FC236}">
                  <a16:creationId xmlns:a16="http://schemas.microsoft.com/office/drawing/2014/main" id="{AD6CC235-6178-778A-40CA-8BA111EB89E6}"/>
                </a:ext>
              </a:extLst>
            </p:cNvPr>
            <p:cNvCxnSpPr/>
            <p:nvPr/>
          </p:nvCxnSpPr>
          <p:spPr>
            <a:xfrm rot="10800000" flipH="1" flipV="1">
              <a:off x="2763820" y="2705222"/>
              <a:ext cx="3860601" cy="1549199"/>
            </a:xfrm>
            <a:prstGeom prst="bentConnector3">
              <a:avLst>
                <a:gd name="adj1" fmla="val 43939"/>
              </a:avLst>
            </a:prstGeom>
            <a:ln w="12700" cmpd="sng">
              <a:solidFill>
                <a:schemeClr val="tx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ïşḻïḑe">
              <a:extLst>
                <a:ext uri="{FF2B5EF4-FFF2-40B4-BE49-F238E27FC236}">
                  <a16:creationId xmlns:a16="http://schemas.microsoft.com/office/drawing/2014/main" id="{46FE5104-E8DD-2288-82EF-DC9A1235D35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763819" y="3161412"/>
              <a:ext cx="3860603" cy="2200979"/>
            </a:xfrm>
            <a:prstGeom prst="bentConnector3">
              <a:avLst>
                <a:gd name="adj1" fmla="val 36296"/>
              </a:avLst>
            </a:prstGeom>
            <a:ln w="12700" cmpd="sng">
              <a:solidFill>
                <a:schemeClr val="tx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îṩḻïdê">
              <a:extLst>
                <a:ext uri="{FF2B5EF4-FFF2-40B4-BE49-F238E27FC236}">
                  <a16:creationId xmlns:a16="http://schemas.microsoft.com/office/drawing/2014/main" id="{D7E4E149-836E-D90C-3E1C-B57AAC691F2C}"/>
                </a:ext>
              </a:extLst>
            </p:cNvPr>
            <p:cNvSpPr txBox="1"/>
            <p:nvPr/>
          </p:nvSpPr>
          <p:spPr>
            <a:xfrm>
              <a:off x="7008111" y="1997211"/>
              <a:ext cx="4510788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en-US"/>
              </a:defPPr>
              <a:lvl1pPr>
                <a:defRPr sz="2000" b="1">
                  <a:solidFill>
                    <a:srgbClr val="569CD6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dirty="0"/>
                <a:t>Dot Product</a:t>
              </a:r>
            </a:p>
          </p:txBody>
        </p:sp>
        <p:grpSp>
          <p:nvGrpSpPr>
            <p:cNvPr id="82" name="ïşḷídê">
              <a:extLst>
                <a:ext uri="{FF2B5EF4-FFF2-40B4-BE49-F238E27FC236}">
                  <a16:creationId xmlns:a16="http://schemas.microsoft.com/office/drawing/2014/main" id="{6BD569CC-EC55-13DF-7BC6-E72338A26C16}"/>
                </a:ext>
              </a:extLst>
            </p:cNvPr>
            <p:cNvGrpSpPr/>
            <p:nvPr/>
          </p:nvGrpSpPr>
          <p:grpSpPr>
            <a:xfrm>
              <a:off x="6481812" y="2198837"/>
              <a:ext cx="410200" cy="410198"/>
              <a:chOff x="6844265" y="5197492"/>
              <a:chExt cx="410200" cy="410198"/>
            </a:xfrm>
          </p:grpSpPr>
          <p:sp>
            <p:nvSpPr>
              <p:cNvPr id="95" name="íSľiḋe">
                <a:extLst>
                  <a:ext uri="{FF2B5EF4-FFF2-40B4-BE49-F238E27FC236}">
                    <a16:creationId xmlns:a16="http://schemas.microsoft.com/office/drawing/2014/main" id="{2E9CFC5B-14AC-0246-0396-02C635D6FDF6}"/>
                  </a:ext>
                </a:extLst>
              </p:cNvPr>
              <p:cNvSpPr/>
              <p:nvPr/>
            </p:nvSpPr>
            <p:spPr>
              <a:xfrm>
                <a:off x="6844265" y="5197492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0000">
                    <a:schemeClr val="accent3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ïṣḻîḋé">
                <a:extLst>
                  <a:ext uri="{FF2B5EF4-FFF2-40B4-BE49-F238E27FC236}">
                    <a16:creationId xmlns:a16="http://schemas.microsoft.com/office/drawing/2014/main" id="{205F12FA-6682-739A-8A4A-2696F4EA832B}"/>
                  </a:ext>
                </a:extLst>
              </p:cNvPr>
              <p:cNvSpPr/>
              <p:nvPr/>
            </p:nvSpPr>
            <p:spPr>
              <a:xfrm>
                <a:off x="6960364" y="5331670"/>
                <a:ext cx="178001" cy="148187"/>
              </a:xfrm>
              <a:custGeom>
                <a:avLst/>
                <a:gdLst>
                  <a:gd name="connsiteX0" fmla="*/ 483573 w 526297"/>
                  <a:gd name="connsiteY0" fmla="*/ 133971 h 438150"/>
                  <a:gd name="connsiteX1" fmla="*/ 527674 w 526297"/>
                  <a:gd name="connsiteY1" fmla="*/ 178072 h 438150"/>
                  <a:gd name="connsiteX2" fmla="*/ 527579 w 526297"/>
                  <a:gd name="connsiteY2" fmla="*/ 181501 h 438150"/>
                  <a:gd name="connsiteX3" fmla="*/ 514244 w 526297"/>
                  <a:gd name="connsiteY3" fmla="*/ 355237 h 438150"/>
                  <a:gd name="connsiteX4" fmla="*/ 485764 w 526297"/>
                  <a:gd name="connsiteY4" fmla="*/ 381621 h 438150"/>
                  <a:gd name="connsiteX5" fmla="*/ 454998 w 526297"/>
                  <a:gd name="connsiteY5" fmla="*/ 381621 h 438150"/>
                  <a:gd name="connsiteX6" fmla="*/ 454998 w 526297"/>
                  <a:gd name="connsiteY6" fmla="*/ 438771 h 438150"/>
                  <a:gd name="connsiteX7" fmla="*/ 435948 w 526297"/>
                  <a:gd name="connsiteY7" fmla="*/ 438771 h 438150"/>
                  <a:gd name="connsiteX8" fmla="*/ 435948 w 526297"/>
                  <a:gd name="connsiteY8" fmla="*/ 381621 h 438150"/>
                  <a:gd name="connsiteX9" fmla="*/ 93048 w 526297"/>
                  <a:gd name="connsiteY9" fmla="*/ 381621 h 438150"/>
                  <a:gd name="connsiteX10" fmla="*/ 93048 w 526297"/>
                  <a:gd name="connsiteY10" fmla="*/ 438771 h 438150"/>
                  <a:gd name="connsiteX11" fmla="*/ 73998 w 526297"/>
                  <a:gd name="connsiteY11" fmla="*/ 438771 h 438150"/>
                  <a:gd name="connsiteX12" fmla="*/ 73998 w 526297"/>
                  <a:gd name="connsiteY12" fmla="*/ 381621 h 438150"/>
                  <a:gd name="connsiteX13" fmla="*/ 43328 w 526297"/>
                  <a:gd name="connsiteY13" fmla="*/ 381621 h 438150"/>
                  <a:gd name="connsiteX14" fmla="*/ 14848 w 526297"/>
                  <a:gd name="connsiteY14" fmla="*/ 355237 h 438150"/>
                  <a:gd name="connsiteX15" fmla="*/ 1513 w 526297"/>
                  <a:gd name="connsiteY15" fmla="*/ 181501 h 438150"/>
                  <a:gd name="connsiteX16" fmla="*/ 42089 w 526297"/>
                  <a:gd name="connsiteY16" fmla="*/ 134162 h 438150"/>
                  <a:gd name="connsiteX17" fmla="*/ 45518 w 526297"/>
                  <a:gd name="connsiteY17" fmla="*/ 134066 h 438150"/>
                  <a:gd name="connsiteX18" fmla="*/ 101906 w 526297"/>
                  <a:gd name="connsiteY18" fmla="*/ 180834 h 438150"/>
                  <a:gd name="connsiteX19" fmla="*/ 121623 w 526297"/>
                  <a:gd name="connsiteY19" fmla="*/ 286371 h 438150"/>
                  <a:gd name="connsiteX20" fmla="*/ 407373 w 526297"/>
                  <a:gd name="connsiteY20" fmla="*/ 286371 h 438150"/>
                  <a:gd name="connsiteX21" fmla="*/ 427185 w 526297"/>
                  <a:gd name="connsiteY21" fmla="*/ 180739 h 438150"/>
                  <a:gd name="connsiteX22" fmla="*/ 483573 w 526297"/>
                  <a:gd name="connsiteY22" fmla="*/ 133971 h 438150"/>
                  <a:gd name="connsiteX23" fmla="*/ 416898 w 526297"/>
                  <a:gd name="connsiteY23" fmla="*/ 621 h 438150"/>
                  <a:gd name="connsiteX24" fmla="*/ 483573 w 526297"/>
                  <a:gd name="connsiteY24" fmla="*/ 67296 h 438150"/>
                  <a:gd name="connsiteX25" fmla="*/ 483573 w 526297"/>
                  <a:gd name="connsiteY25" fmla="*/ 115397 h 438150"/>
                  <a:gd name="connsiteX26" fmla="*/ 476429 w 526297"/>
                  <a:gd name="connsiteY26" fmla="*/ 114921 h 438150"/>
                  <a:gd name="connsiteX27" fmla="*/ 412040 w 526297"/>
                  <a:gd name="connsiteY27" fmla="*/ 166451 h 438150"/>
                  <a:gd name="connsiteX28" fmla="*/ 411564 w 526297"/>
                  <a:gd name="connsiteY28" fmla="*/ 168737 h 438150"/>
                  <a:gd name="connsiteX29" fmla="*/ 393086 w 526297"/>
                  <a:gd name="connsiteY29" fmla="*/ 267321 h 438150"/>
                  <a:gd name="connsiteX30" fmla="*/ 135911 w 526297"/>
                  <a:gd name="connsiteY30" fmla="*/ 267321 h 438150"/>
                  <a:gd name="connsiteX31" fmla="*/ 117432 w 526297"/>
                  <a:gd name="connsiteY31" fmla="*/ 168737 h 438150"/>
                  <a:gd name="connsiteX32" fmla="*/ 52567 w 526297"/>
                  <a:gd name="connsiteY32" fmla="*/ 114921 h 438150"/>
                  <a:gd name="connsiteX33" fmla="*/ 54948 w 526297"/>
                  <a:gd name="connsiteY33" fmla="*/ 67296 h 438150"/>
                  <a:gd name="connsiteX34" fmla="*/ 121623 w 526297"/>
                  <a:gd name="connsiteY34" fmla="*/ 621 h 438150"/>
                  <a:gd name="connsiteX35" fmla="*/ 416898 w 526297"/>
                  <a:gd name="connsiteY3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26297" h="438150">
                    <a:moveTo>
                      <a:pt x="483573" y="133971"/>
                    </a:moveTo>
                    <a:cubicBezTo>
                      <a:pt x="507957" y="133971"/>
                      <a:pt x="527674" y="153688"/>
                      <a:pt x="527674" y="178072"/>
                    </a:cubicBezTo>
                    <a:cubicBezTo>
                      <a:pt x="527674" y="179215"/>
                      <a:pt x="527674" y="180358"/>
                      <a:pt x="527579" y="181501"/>
                    </a:cubicBezTo>
                    <a:lnTo>
                      <a:pt x="514244" y="355237"/>
                    </a:lnTo>
                    <a:cubicBezTo>
                      <a:pt x="513101" y="370096"/>
                      <a:pt x="500718" y="381621"/>
                      <a:pt x="485764" y="381621"/>
                    </a:cubicBezTo>
                    <a:lnTo>
                      <a:pt x="454998" y="381621"/>
                    </a:lnTo>
                    <a:lnTo>
                      <a:pt x="454998" y="438771"/>
                    </a:lnTo>
                    <a:lnTo>
                      <a:pt x="435948" y="438771"/>
                    </a:lnTo>
                    <a:lnTo>
                      <a:pt x="435948" y="381621"/>
                    </a:lnTo>
                    <a:lnTo>
                      <a:pt x="93048" y="381621"/>
                    </a:lnTo>
                    <a:lnTo>
                      <a:pt x="93048" y="438771"/>
                    </a:lnTo>
                    <a:lnTo>
                      <a:pt x="73998" y="438771"/>
                    </a:lnTo>
                    <a:lnTo>
                      <a:pt x="73998" y="381621"/>
                    </a:lnTo>
                    <a:lnTo>
                      <a:pt x="43328" y="381621"/>
                    </a:lnTo>
                    <a:cubicBezTo>
                      <a:pt x="28373" y="381621"/>
                      <a:pt x="15991" y="370096"/>
                      <a:pt x="14848" y="355237"/>
                    </a:cubicBezTo>
                    <a:lnTo>
                      <a:pt x="1513" y="181501"/>
                    </a:lnTo>
                    <a:cubicBezTo>
                      <a:pt x="-392" y="157212"/>
                      <a:pt x="17801" y="135971"/>
                      <a:pt x="42089" y="134162"/>
                    </a:cubicBezTo>
                    <a:cubicBezTo>
                      <a:pt x="43232" y="134066"/>
                      <a:pt x="44375" y="134066"/>
                      <a:pt x="45518" y="134066"/>
                    </a:cubicBezTo>
                    <a:cubicBezTo>
                      <a:pt x="73141" y="134066"/>
                      <a:pt x="96858" y="153688"/>
                      <a:pt x="101906" y="180834"/>
                    </a:cubicBezTo>
                    <a:lnTo>
                      <a:pt x="121623" y="286371"/>
                    </a:lnTo>
                    <a:lnTo>
                      <a:pt x="407373" y="286371"/>
                    </a:lnTo>
                    <a:lnTo>
                      <a:pt x="427185" y="180739"/>
                    </a:lnTo>
                    <a:cubicBezTo>
                      <a:pt x="432233" y="153592"/>
                      <a:pt x="455951" y="133971"/>
                      <a:pt x="483573" y="133971"/>
                    </a:cubicBezTo>
                    <a:close/>
                    <a:moveTo>
                      <a:pt x="416898" y="621"/>
                    </a:moveTo>
                    <a:cubicBezTo>
                      <a:pt x="453760" y="621"/>
                      <a:pt x="483573" y="30434"/>
                      <a:pt x="483573" y="67296"/>
                    </a:cubicBezTo>
                    <a:lnTo>
                      <a:pt x="483573" y="115397"/>
                    </a:lnTo>
                    <a:cubicBezTo>
                      <a:pt x="481192" y="115112"/>
                      <a:pt x="478811" y="114921"/>
                      <a:pt x="476429" y="114921"/>
                    </a:cubicBezTo>
                    <a:cubicBezTo>
                      <a:pt x="445473" y="114921"/>
                      <a:pt x="418803" y="136448"/>
                      <a:pt x="412040" y="166451"/>
                    </a:cubicBezTo>
                    <a:lnTo>
                      <a:pt x="411564" y="168737"/>
                    </a:lnTo>
                    <a:lnTo>
                      <a:pt x="393086" y="267321"/>
                    </a:lnTo>
                    <a:lnTo>
                      <a:pt x="135911" y="267321"/>
                    </a:lnTo>
                    <a:lnTo>
                      <a:pt x="117432" y="168737"/>
                    </a:lnTo>
                    <a:cubicBezTo>
                      <a:pt x="111622" y="137495"/>
                      <a:pt x="84285" y="114921"/>
                      <a:pt x="52567" y="114921"/>
                    </a:cubicBezTo>
                    <a:lnTo>
                      <a:pt x="54948" y="67296"/>
                    </a:lnTo>
                    <a:cubicBezTo>
                      <a:pt x="54948" y="30434"/>
                      <a:pt x="84761" y="621"/>
                      <a:pt x="121623" y="621"/>
                    </a:cubicBezTo>
                    <a:lnTo>
                      <a:pt x="416898" y="62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i$ḷïdé">
              <a:extLst>
                <a:ext uri="{FF2B5EF4-FFF2-40B4-BE49-F238E27FC236}">
                  <a16:creationId xmlns:a16="http://schemas.microsoft.com/office/drawing/2014/main" id="{82602345-C35C-8325-7EBE-8787D14C6156}"/>
                </a:ext>
              </a:extLst>
            </p:cNvPr>
            <p:cNvGrpSpPr/>
            <p:nvPr/>
          </p:nvGrpSpPr>
          <p:grpSpPr>
            <a:xfrm>
              <a:off x="6481812" y="2980106"/>
              <a:ext cx="410200" cy="410198"/>
              <a:chOff x="6844265" y="4734713"/>
              <a:chExt cx="410200" cy="410198"/>
            </a:xfrm>
          </p:grpSpPr>
          <p:sp>
            <p:nvSpPr>
              <p:cNvPr id="93" name="íŝḷíḓé">
                <a:extLst>
                  <a:ext uri="{FF2B5EF4-FFF2-40B4-BE49-F238E27FC236}">
                    <a16:creationId xmlns:a16="http://schemas.microsoft.com/office/drawing/2014/main" id="{79570F0E-ED6B-2A05-582A-DD8B7105FF22}"/>
                  </a:ext>
                </a:extLst>
              </p:cNvPr>
              <p:cNvSpPr/>
              <p:nvPr/>
            </p:nvSpPr>
            <p:spPr>
              <a:xfrm>
                <a:off x="6844265" y="4734713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60000">
                    <a:schemeClr val="accent4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íSḷiḍê">
                <a:extLst>
                  <a:ext uri="{FF2B5EF4-FFF2-40B4-BE49-F238E27FC236}">
                    <a16:creationId xmlns:a16="http://schemas.microsoft.com/office/drawing/2014/main" id="{93659848-202B-6ABB-2B42-68EE4AAA963F}"/>
                  </a:ext>
                </a:extLst>
              </p:cNvPr>
              <p:cNvSpPr/>
              <p:nvPr/>
            </p:nvSpPr>
            <p:spPr>
              <a:xfrm>
                <a:off x="6960365" y="4875291"/>
                <a:ext cx="178001" cy="141741"/>
              </a:xfrm>
              <a:custGeom>
                <a:avLst/>
                <a:gdLst>
                  <a:gd name="connsiteX0" fmla="*/ 486767 w 514350"/>
                  <a:gd name="connsiteY0" fmla="*/ 621 h 409575"/>
                  <a:gd name="connsiteX1" fmla="*/ 515342 w 514350"/>
                  <a:gd name="connsiteY1" fmla="*/ 29196 h 409575"/>
                  <a:gd name="connsiteX2" fmla="*/ 515342 w 514350"/>
                  <a:gd name="connsiteY2" fmla="*/ 324471 h 409575"/>
                  <a:gd name="connsiteX3" fmla="*/ 486767 w 514350"/>
                  <a:gd name="connsiteY3" fmla="*/ 353046 h 409575"/>
                  <a:gd name="connsiteX4" fmla="*/ 192159 w 514350"/>
                  <a:gd name="connsiteY4" fmla="*/ 353046 h 409575"/>
                  <a:gd name="connsiteX5" fmla="*/ 115387 w 514350"/>
                  <a:gd name="connsiteY5" fmla="*/ 410196 h 409575"/>
                  <a:gd name="connsiteX6" fmla="*/ 115387 w 514350"/>
                  <a:gd name="connsiteY6" fmla="*/ 353046 h 409575"/>
                  <a:gd name="connsiteX7" fmla="*/ 29567 w 514350"/>
                  <a:gd name="connsiteY7" fmla="*/ 353046 h 409575"/>
                  <a:gd name="connsiteX8" fmla="*/ 992 w 514350"/>
                  <a:gd name="connsiteY8" fmla="*/ 324471 h 409575"/>
                  <a:gd name="connsiteX9" fmla="*/ 992 w 514350"/>
                  <a:gd name="connsiteY9" fmla="*/ 29196 h 409575"/>
                  <a:gd name="connsiteX10" fmla="*/ 29567 w 514350"/>
                  <a:gd name="connsiteY10" fmla="*/ 621 h 409575"/>
                  <a:gd name="connsiteX11" fmla="*/ 486767 w 514350"/>
                  <a:gd name="connsiteY11" fmla="*/ 621 h 409575"/>
                  <a:gd name="connsiteX12" fmla="*/ 124817 w 514350"/>
                  <a:gd name="connsiteY12" fmla="*/ 143496 h 409575"/>
                  <a:gd name="connsiteX13" fmla="*/ 91480 w 514350"/>
                  <a:gd name="connsiteY13" fmla="*/ 176834 h 409575"/>
                  <a:gd name="connsiteX14" fmla="*/ 124817 w 514350"/>
                  <a:gd name="connsiteY14" fmla="*/ 210171 h 409575"/>
                  <a:gd name="connsiteX15" fmla="*/ 158155 w 514350"/>
                  <a:gd name="connsiteY15" fmla="*/ 176834 h 409575"/>
                  <a:gd name="connsiteX16" fmla="*/ 124817 w 514350"/>
                  <a:gd name="connsiteY16" fmla="*/ 143496 h 409575"/>
                  <a:gd name="connsiteX17" fmla="*/ 258167 w 514350"/>
                  <a:gd name="connsiteY17" fmla="*/ 143496 h 409575"/>
                  <a:gd name="connsiteX18" fmla="*/ 224830 w 514350"/>
                  <a:gd name="connsiteY18" fmla="*/ 176834 h 409575"/>
                  <a:gd name="connsiteX19" fmla="*/ 258167 w 514350"/>
                  <a:gd name="connsiteY19" fmla="*/ 210171 h 409575"/>
                  <a:gd name="connsiteX20" fmla="*/ 291505 w 514350"/>
                  <a:gd name="connsiteY20" fmla="*/ 176834 h 409575"/>
                  <a:gd name="connsiteX21" fmla="*/ 258167 w 514350"/>
                  <a:gd name="connsiteY21" fmla="*/ 143496 h 409575"/>
                  <a:gd name="connsiteX22" fmla="*/ 391517 w 514350"/>
                  <a:gd name="connsiteY22" fmla="*/ 143496 h 409575"/>
                  <a:gd name="connsiteX23" fmla="*/ 358180 w 514350"/>
                  <a:gd name="connsiteY23" fmla="*/ 176834 h 409575"/>
                  <a:gd name="connsiteX24" fmla="*/ 391517 w 514350"/>
                  <a:gd name="connsiteY24" fmla="*/ 210171 h 409575"/>
                  <a:gd name="connsiteX25" fmla="*/ 424855 w 514350"/>
                  <a:gd name="connsiteY25" fmla="*/ 176834 h 409575"/>
                  <a:gd name="connsiteX26" fmla="*/ 391517 w 514350"/>
                  <a:gd name="connsiteY26" fmla="*/ 14349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6767" y="621"/>
                    </a:moveTo>
                    <a:cubicBezTo>
                      <a:pt x="502579" y="621"/>
                      <a:pt x="515342" y="13385"/>
                      <a:pt x="515342" y="29196"/>
                    </a:cubicBezTo>
                    <a:lnTo>
                      <a:pt x="515342" y="324471"/>
                    </a:lnTo>
                    <a:cubicBezTo>
                      <a:pt x="515342" y="340282"/>
                      <a:pt x="502579" y="353046"/>
                      <a:pt x="486767" y="353046"/>
                    </a:cubicBezTo>
                    <a:lnTo>
                      <a:pt x="192159" y="353046"/>
                    </a:lnTo>
                    <a:lnTo>
                      <a:pt x="115387" y="410196"/>
                    </a:lnTo>
                    <a:lnTo>
                      <a:pt x="115387" y="353046"/>
                    </a:lnTo>
                    <a:lnTo>
                      <a:pt x="29567" y="353046"/>
                    </a:lnTo>
                    <a:cubicBezTo>
                      <a:pt x="13755" y="353046"/>
                      <a:pt x="992" y="340282"/>
                      <a:pt x="992" y="324471"/>
                    </a:cubicBezTo>
                    <a:lnTo>
                      <a:pt x="992" y="29196"/>
                    </a:lnTo>
                    <a:cubicBezTo>
                      <a:pt x="992" y="13385"/>
                      <a:pt x="13755" y="621"/>
                      <a:pt x="29567" y="621"/>
                    </a:cubicBezTo>
                    <a:lnTo>
                      <a:pt x="486767" y="621"/>
                    </a:lnTo>
                    <a:close/>
                    <a:moveTo>
                      <a:pt x="124817" y="143496"/>
                    </a:moveTo>
                    <a:cubicBezTo>
                      <a:pt x="106434" y="143496"/>
                      <a:pt x="91480" y="158450"/>
                      <a:pt x="91480" y="176834"/>
                    </a:cubicBezTo>
                    <a:cubicBezTo>
                      <a:pt x="91480" y="195217"/>
                      <a:pt x="106434" y="210171"/>
                      <a:pt x="124817" y="210171"/>
                    </a:cubicBezTo>
                    <a:cubicBezTo>
                      <a:pt x="143200" y="210171"/>
                      <a:pt x="158155" y="195217"/>
                      <a:pt x="158155" y="176834"/>
                    </a:cubicBezTo>
                    <a:cubicBezTo>
                      <a:pt x="158155" y="158450"/>
                      <a:pt x="143200" y="143496"/>
                      <a:pt x="124817" y="143496"/>
                    </a:cubicBezTo>
                    <a:close/>
                    <a:moveTo>
                      <a:pt x="258167" y="143496"/>
                    </a:moveTo>
                    <a:cubicBezTo>
                      <a:pt x="239784" y="143496"/>
                      <a:pt x="224830" y="158450"/>
                      <a:pt x="224830" y="176834"/>
                    </a:cubicBezTo>
                    <a:cubicBezTo>
                      <a:pt x="224830" y="195217"/>
                      <a:pt x="239784" y="210171"/>
                      <a:pt x="258167" y="210171"/>
                    </a:cubicBezTo>
                    <a:cubicBezTo>
                      <a:pt x="276550" y="210171"/>
                      <a:pt x="291505" y="195217"/>
                      <a:pt x="291505" y="176834"/>
                    </a:cubicBezTo>
                    <a:cubicBezTo>
                      <a:pt x="291505" y="158450"/>
                      <a:pt x="276550" y="143496"/>
                      <a:pt x="258167" y="143496"/>
                    </a:cubicBezTo>
                    <a:close/>
                    <a:moveTo>
                      <a:pt x="391517" y="143496"/>
                    </a:moveTo>
                    <a:cubicBezTo>
                      <a:pt x="373134" y="143496"/>
                      <a:pt x="358180" y="158450"/>
                      <a:pt x="358180" y="176834"/>
                    </a:cubicBezTo>
                    <a:cubicBezTo>
                      <a:pt x="358180" y="195217"/>
                      <a:pt x="373134" y="210171"/>
                      <a:pt x="391517" y="210171"/>
                    </a:cubicBezTo>
                    <a:cubicBezTo>
                      <a:pt x="409900" y="210171"/>
                      <a:pt x="424855" y="195217"/>
                      <a:pt x="424855" y="176834"/>
                    </a:cubicBezTo>
                    <a:cubicBezTo>
                      <a:pt x="424855" y="158450"/>
                      <a:pt x="409900" y="143496"/>
                      <a:pt x="391517" y="14349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íṧľiḍê">
              <a:extLst>
                <a:ext uri="{FF2B5EF4-FFF2-40B4-BE49-F238E27FC236}">
                  <a16:creationId xmlns:a16="http://schemas.microsoft.com/office/drawing/2014/main" id="{3CE6C158-C589-0D90-8CA6-0E476CF6362D}"/>
                </a:ext>
              </a:extLst>
            </p:cNvPr>
            <p:cNvGrpSpPr/>
            <p:nvPr/>
          </p:nvGrpSpPr>
          <p:grpSpPr>
            <a:xfrm>
              <a:off x="6481812" y="4049323"/>
              <a:ext cx="410200" cy="410198"/>
              <a:chOff x="6844265" y="4734713"/>
              <a:chExt cx="410200" cy="410198"/>
            </a:xfrm>
          </p:grpSpPr>
          <p:sp>
            <p:nvSpPr>
              <p:cNvPr id="91" name="iṥ1ïḍè">
                <a:extLst>
                  <a:ext uri="{FF2B5EF4-FFF2-40B4-BE49-F238E27FC236}">
                    <a16:creationId xmlns:a16="http://schemas.microsoft.com/office/drawing/2014/main" id="{468575DF-C2B4-0176-22D4-0070120B2408}"/>
                  </a:ext>
                </a:extLst>
              </p:cNvPr>
              <p:cNvSpPr/>
              <p:nvPr/>
            </p:nvSpPr>
            <p:spPr>
              <a:xfrm>
                <a:off x="6844265" y="4734713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60000">
                    <a:schemeClr val="accent5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5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íŝ1íḍè">
                <a:extLst>
                  <a:ext uri="{FF2B5EF4-FFF2-40B4-BE49-F238E27FC236}">
                    <a16:creationId xmlns:a16="http://schemas.microsoft.com/office/drawing/2014/main" id="{C414AA68-10C6-21EB-95F8-08A371B66774}"/>
                  </a:ext>
                </a:extLst>
              </p:cNvPr>
              <p:cNvSpPr/>
              <p:nvPr/>
            </p:nvSpPr>
            <p:spPr>
              <a:xfrm>
                <a:off x="6960364" y="4855575"/>
                <a:ext cx="178001" cy="174822"/>
              </a:xfrm>
              <a:custGeom>
                <a:avLst/>
                <a:gdLst>
                  <a:gd name="connsiteX0" fmla="*/ 343764 w 533400"/>
                  <a:gd name="connsiteY0" fmla="*/ 276846 h 523875"/>
                  <a:gd name="connsiteX1" fmla="*/ 372339 w 533400"/>
                  <a:gd name="connsiteY1" fmla="*/ 305421 h 523875"/>
                  <a:gd name="connsiteX2" fmla="*/ 372339 w 533400"/>
                  <a:gd name="connsiteY2" fmla="*/ 495921 h 523875"/>
                  <a:gd name="connsiteX3" fmla="*/ 343764 w 533400"/>
                  <a:gd name="connsiteY3" fmla="*/ 524496 h 523875"/>
                  <a:gd name="connsiteX4" fmla="*/ 191364 w 533400"/>
                  <a:gd name="connsiteY4" fmla="*/ 524496 h 523875"/>
                  <a:gd name="connsiteX5" fmla="*/ 162789 w 533400"/>
                  <a:gd name="connsiteY5" fmla="*/ 495921 h 523875"/>
                  <a:gd name="connsiteX6" fmla="*/ 162789 w 533400"/>
                  <a:gd name="connsiteY6" fmla="*/ 305421 h 523875"/>
                  <a:gd name="connsiteX7" fmla="*/ 191364 w 533400"/>
                  <a:gd name="connsiteY7" fmla="*/ 276846 h 523875"/>
                  <a:gd name="connsiteX8" fmla="*/ 343764 w 533400"/>
                  <a:gd name="connsiteY8" fmla="*/ 276846 h 523875"/>
                  <a:gd name="connsiteX9" fmla="*/ 143739 w 533400"/>
                  <a:gd name="connsiteY9" fmla="*/ 114921 h 523875"/>
                  <a:gd name="connsiteX10" fmla="*/ 179934 w 533400"/>
                  <a:gd name="connsiteY10" fmla="*/ 153021 h 523875"/>
                  <a:gd name="connsiteX11" fmla="*/ 181839 w 533400"/>
                  <a:gd name="connsiteY11" fmla="*/ 153021 h 523875"/>
                  <a:gd name="connsiteX12" fmla="*/ 353289 w 533400"/>
                  <a:gd name="connsiteY12" fmla="*/ 153021 h 523875"/>
                  <a:gd name="connsiteX13" fmla="*/ 391389 w 533400"/>
                  <a:gd name="connsiteY13" fmla="*/ 116826 h 523875"/>
                  <a:gd name="connsiteX14" fmla="*/ 391389 w 533400"/>
                  <a:gd name="connsiteY14" fmla="*/ 114921 h 523875"/>
                  <a:gd name="connsiteX15" fmla="*/ 505689 w 533400"/>
                  <a:gd name="connsiteY15" fmla="*/ 114921 h 523875"/>
                  <a:gd name="connsiteX16" fmla="*/ 534264 w 533400"/>
                  <a:gd name="connsiteY16" fmla="*/ 143496 h 523875"/>
                  <a:gd name="connsiteX17" fmla="*/ 534264 w 533400"/>
                  <a:gd name="connsiteY17" fmla="*/ 381621 h 523875"/>
                  <a:gd name="connsiteX18" fmla="*/ 505689 w 533400"/>
                  <a:gd name="connsiteY18" fmla="*/ 410196 h 523875"/>
                  <a:gd name="connsiteX19" fmla="*/ 391389 w 533400"/>
                  <a:gd name="connsiteY19" fmla="*/ 410196 h 523875"/>
                  <a:gd name="connsiteX20" fmla="*/ 391389 w 533400"/>
                  <a:gd name="connsiteY20" fmla="*/ 295896 h 523875"/>
                  <a:gd name="connsiteX21" fmla="*/ 355194 w 533400"/>
                  <a:gd name="connsiteY21" fmla="*/ 257796 h 523875"/>
                  <a:gd name="connsiteX22" fmla="*/ 353289 w 533400"/>
                  <a:gd name="connsiteY22" fmla="*/ 257796 h 523875"/>
                  <a:gd name="connsiteX23" fmla="*/ 181839 w 533400"/>
                  <a:gd name="connsiteY23" fmla="*/ 257796 h 523875"/>
                  <a:gd name="connsiteX24" fmla="*/ 143739 w 533400"/>
                  <a:gd name="connsiteY24" fmla="*/ 293991 h 523875"/>
                  <a:gd name="connsiteX25" fmla="*/ 143739 w 533400"/>
                  <a:gd name="connsiteY25" fmla="*/ 295896 h 523875"/>
                  <a:gd name="connsiteX26" fmla="*/ 143739 w 533400"/>
                  <a:gd name="connsiteY26" fmla="*/ 410196 h 523875"/>
                  <a:gd name="connsiteX27" fmla="*/ 29439 w 533400"/>
                  <a:gd name="connsiteY27" fmla="*/ 410196 h 523875"/>
                  <a:gd name="connsiteX28" fmla="*/ 864 w 533400"/>
                  <a:gd name="connsiteY28" fmla="*/ 381621 h 523875"/>
                  <a:gd name="connsiteX29" fmla="*/ 864 w 533400"/>
                  <a:gd name="connsiteY29" fmla="*/ 201408 h 523875"/>
                  <a:gd name="connsiteX30" fmla="*/ 11151 w 533400"/>
                  <a:gd name="connsiteY30" fmla="*/ 175405 h 523875"/>
                  <a:gd name="connsiteX31" fmla="*/ 56300 w 533400"/>
                  <a:gd name="connsiteY31" fmla="*/ 127018 h 523875"/>
                  <a:gd name="connsiteX32" fmla="*/ 84112 w 533400"/>
                  <a:gd name="connsiteY32" fmla="*/ 114921 h 523875"/>
                  <a:gd name="connsiteX33" fmla="*/ 143739 w 533400"/>
                  <a:gd name="connsiteY33" fmla="*/ 114921 h 523875"/>
                  <a:gd name="connsiteX34" fmla="*/ 462827 w 533400"/>
                  <a:gd name="connsiteY34" fmla="*/ 172071 h 523875"/>
                  <a:gd name="connsiteX35" fmla="*/ 448539 w 533400"/>
                  <a:gd name="connsiteY35" fmla="*/ 186359 h 523875"/>
                  <a:gd name="connsiteX36" fmla="*/ 462827 w 533400"/>
                  <a:gd name="connsiteY36" fmla="*/ 200646 h 523875"/>
                  <a:gd name="connsiteX37" fmla="*/ 477114 w 533400"/>
                  <a:gd name="connsiteY37" fmla="*/ 186359 h 523875"/>
                  <a:gd name="connsiteX38" fmla="*/ 462827 w 533400"/>
                  <a:gd name="connsiteY38" fmla="*/ 172071 h 523875"/>
                  <a:gd name="connsiteX39" fmla="*/ 343764 w 533400"/>
                  <a:gd name="connsiteY39" fmla="*/ 621 h 523875"/>
                  <a:gd name="connsiteX40" fmla="*/ 372339 w 533400"/>
                  <a:gd name="connsiteY40" fmla="*/ 29196 h 523875"/>
                  <a:gd name="connsiteX41" fmla="*/ 372339 w 533400"/>
                  <a:gd name="connsiteY41" fmla="*/ 105396 h 523875"/>
                  <a:gd name="connsiteX42" fmla="*/ 343764 w 533400"/>
                  <a:gd name="connsiteY42" fmla="*/ 133971 h 523875"/>
                  <a:gd name="connsiteX43" fmla="*/ 191364 w 533400"/>
                  <a:gd name="connsiteY43" fmla="*/ 133971 h 523875"/>
                  <a:gd name="connsiteX44" fmla="*/ 162789 w 533400"/>
                  <a:gd name="connsiteY44" fmla="*/ 105396 h 523875"/>
                  <a:gd name="connsiteX45" fmla="*/ 162789 w 533400"/>
                  <a:gd name="connsiteY45" fmla="*/ 29196 h 523875"/>
                  <a:gd name="connsiteX46" fmla="*/ 191364 w 533400"/>
                  <a:gd name="connsiteY46" fmla="*/ 621 h 523875"/>
                  <a:gd name="connsiteX47" fmla="*/ 343764 w 533400"/>
                  <a:gd name="connsiteY47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3764" y="276846"/>
                    </a:moveTo>
                    <a:cubicBezTo>
                      <a:pt x="359576" y="276846"/>
                      <a:pt x="372339" y="289610"/>
                      <a:pt x="372339" y="305421"/>
                    </a:cubicBezTo>
                    <a:lnTo>
                      <a:pt x="372339" y="495921"/>
                    </a:lnTo>
                    <a:cubicBezTo>
                      <a:pt x="372339" y="511732"/>
                      <a:pt x="359576" y="524496"/>
                      <a:pt x="343764" y="524496"/>
                    </a:cubicBezTo>
                    <a:lnTo>
                      <a:pt x="191364" y="524496"/>
                    </a:lnTo>
                    <a:cubicBezTo>
                      <a:pt x="175552" y="524496"/>
                      <a:pt x="162789" y="511732"/>
                      <a:pt x="162789" y="495921"/>
                    </a:cubicBezTo>
                    <a:lnTo>
                      <a:pt x="162789" y="305421"/>
                    </a:lnTo>
                    <a:cubicBezTo>
                      <a:pt x="162789" y="289610"/>
                      <a:pt x="175552" y="276846"/>
                      <a:pt x="191364" y="276846"/>
                    </a:cubicBezTo>
                    <a:lnTo>
                      <a:pt x="343764" y="276846"/>
                    </a:lnTo>
                    <a:close/>
                    <a:moveTo>
                      <a:pt x="143739" y="114921"/>
                    </a:moveTo>
                    <a:cubicBezTo>
                      <a:pt x="143739" y="135305"/>
                      <a:pt x="159741" y="151973"/>
                      <a:pt x="179934" y="153021"/>
                    </a:cubicBezTo>
                    <a:lnTo>
                      <a:pt x="181839" y="153021"/>
                    </a:lnTo>
                    <a:lnTo>
                      <a:pt x="353289" y="153021"/>
                    </a:lnTo>
                    <a:cubicBezTo>
                      <a:pt x="373673" y="153021"/>
                      <a:pt x="390341" y="137019"/>
                      <a:pt x="391389" y="116826"/>
                    </a:cubicBezTo>
                    <a:lnTo>
                      <a:pt x="391389" y="114921"/>
                    </a:lnTo>
                    <a:lnTo>
                      <a:pt x="505689" y="114921"/>
                    </a:lnTo>
                    <a:cubicBezTo>
                      <a:pt x="521501" y="114921"/>
                      <a:pt x="534264" y="127685"/>
                      <a:pt x="534264" y="143496"/>
                    </a:cubicBezTo>
                    <a:lnTo>
                      <a:pt x="534264" y="381621"/>
                    </a:lnTo>
                    <a:cubicBezTo>
                      <a:pt x="534264" y="397432"/>
                      <a:pt x="521501" y="410196"/>
                      <a:pt x="505689" y="410196"/>
                    </a:cubicBezTo>
                    <a:lnTo>
                      <a:pt x="391389" y="410196"/>
                    </a:lnTo>
                    <a:lnTo>
                      <a:pt x="391389" y="295896"/>
                    </a:lnTo>
                    <a:cubicBezTo>
                      <a:pt x="391389" y="275512"/>
                      <a:pt x="375387" y="258844"/>
                      <a:pt x="355194" y="257796"/>
                    </a:cubicBezTo>
                    <a:lnTo>
                      <a:pt x="353289" y="257796"/>
                    </a:lnTo>
                    <a:lnTo>
                      <a:pt x="181839" y="257796"/>
                    </a:lnTo>
                    <a:cubicBezTo>
                      <a:pt x="161455" y="257796"/>
                      <a:pt x="144787" y="273798"/>
                      <a:pt x="143739" y="293991"/>
                    </a:cubicBezTo>
                    <a:lnTo>
                      <a:pt x="143739" y="295896"/>
                    </a:lnTo>
                    <a:lnTo>
                      <a:pt x="143739" y="410196"/>
                    </a:lnTo>
                    <a:lnTo>
                      <a:pt x="29439" y="410196"/>
                    </a:lnTo>
                    <a:cubicBezTo>
                      <a:pt x="13627" y="410196"/>
                      <a:pt x="864" y="397432"/>
                      <a:pt x="864" y="381621"/>
                    </a:cubicBezTo>
                    <a:lnTo>
                      <a:pt x="864" y="201408"/>
                    </a:lnTo>
                    <a:cubicBezTo>
                      <a:pt x="864" y="191788"/>
                      <a:pt x="4484" y="182454"/>
                      <a:pt x="11151" y="175405"/>
                    </a:cubicBezTo>
                    <a:lnTo>
                      <a:pt x="56300" y="127018"/>
                    </a:lnTo>
                    <a:cubicBezTo>
                      <a:pt x="63538" y="119303"/>
                      <a:pt x="73635" y="114921"/>
                      <a:pt x="84112" y="114921"/>
                    </a:cubicBez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43764" y="621"/>
                    </a:moveTo>
                    <a:cubicBezTo>
                      <a:pt x="359576" y="621"/>
                      <a:pt x="372339" y="13385"/>
                      <a:pt x="372339" y="29196"/>
                    </a:cubicBezTo>
                    <a:lnTo>
                      <a:pt x="372339" y="105396"/>
                    </a:lnTo>
                    <a:cubicBezTo>
                      <a:pt x="372339" y="121207"/>
                      <a:pt x="359576" y="133971"/>
                      <a:pt x="343764" y="133971"/>
                    </a:cubicBezTo>
                    <a:lnTo>
                      <a:pt x="191364" y="133971"/>
                    </a:lnTo>
                    <a:cubicBezTo>
                      <a:pt x="175552" y="133971"/>
                      <a:pt x="162789" y="121207"/>
                      <a:pt x="162789" y="105396"/>
                    </a:cubicBezTo>
                    <a:lnTo>
                      <a:pt x="162789" y="29196"/>
                    </a:lnTo>
                    <a:cubicBezTo>
                      <a:pt x="162789" y="13385"/>
                      <a:pt x="175552" y="621"/>
                      <a:pt x="191364" y="621"/>
                    </a:cubicBezTo>
                    <a:lnTo>
                      <a:pt x="343764" y="62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ïSļíḋè">
              <a:extLst>
                <a:ext uri="{FF2B5EF4-FFF2-40B4-BE49-F238E27FC236}">
                  <a16:creationId xmlns:a16="http://schemas.microsoft.com/office/drawing/2014/main" id="{438991DD-04CD-F163-D051-F0AE03D4DA4C}"/>
                </a:ext>
              </a:extLst>
            </p:cNvPr>
            <p:cNvGrpSpPr/>
            <p:nvPr/>
          </p:nvGrpSpPr>
          <p:grpSpPr>
            <a:xfrm>
              <a:off x="6481812" y="5145057"/>
              <a:ext cx="410200" cy="410198"/>
              <a:chOff x="6844265" y="4734713"/>
              <a:chExt cx="410200" cy="410198"/>
            </a:xfrm>
          </p:grpSpPr>
          <p:sp>
            <p:nvSpPr>
              <p:cNvPr id="89" name="ïṧḷiḋe">
                <a:extLst>
                  <a:ext uri="{FF2B5EF4-FFF2-40B4-BE49-F238E27FC236}">
                    <a16:creationId xmlns:a16="http://schemas.microsoft.com/office/drawing/2014/main" id="{9C0CA798-49A4-6F69-B4F5-739EEC4DE470}"/>
                  </a:ext>
                </a:extLst>
              </p:cNvPr>
              <p:cNvSpPr/>
              <p:nvPr/>
            </p:nvSpPr>
            <p:spPr>
              <a:xfrm>
                <a:off x="6844265" y="4734713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íṩľíďè">
                <a:extLst>
                  <a:ext uri="{FF2B5EF4-FFF2-40B4-BE49-F238E27FC236}">
                    <a16:creationId xmlns:a16="http://schemas.microsoft.com/office/drawing/2014/main" id="{F45299C0-5365-204C-123D-DA8DE82B698A}"/>
                  </a:ext>
                </a:extLst>
              </p:cNvPr>
              <p:cNvSpPr/>
              <p:nvPr/>
            </p:nvSpPr>
            <p:spPr>
              <a:xfrm>
                <a:off x="6960365" y="4855582"/>
                <a:ext cx="178001" cy="162108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6" name="íşḷíḑé">
              <a:extLst>
                <a:ext uri="{FF2B5EF4-FFF2-40B4-BE49-F238E27FC236}">
                  <a16:creationId xmlns:a16="http://schemas.microsoft.com/office/drawing/2014/main" id="{6F323875-21CD-55A1-B645-375846038B15}"/>
                </a:ext>
              </a:extLst>
            </p:cNvPr>
            <p:cNvSpPr txBox="1"/>
            <p:nvPr/>
          </p:nvSpPr>
          <p:spPr>
            <a:xfrm>
              <a:off x="7008111" y="2928865"/>
              <a:ext cx="7849181" cy="5813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en-US"/>
              </a:defPPr>
              <a:lvl1pPr>
                <a:defRPr sz="2000" b="1">
                  <a:solidFill>
                    <a:srgbClr val="569CD6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dirty="0"/>
                <a:t>Radial basis function</a:t>
              </a:r>
              <a:r>
                <a:rPr lang="zh-CN" altLang="en-US" dirty="0"/>
                <a:t>（</a:t>
              </a:r>
              <a:r>
                <a:rPr lang="en-US" altLang="zh-CN" dirty="0"/>
                <a:t>RBF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87" name="ísḷîḓè">
              <a:extLst>
                <a:ext uri="{FF2B5EF4-FFF2-40B4-BE49-F238E27FC236}">
                  <a16:creationId xmlns:a16="http://schemas.microsoft.com/office/drawing/2014/main" id="{B40F0E6D-20A0-1ABE-CF9C-125C32F8F898}"/>
                </a:ext>
              </a:extLst>
            </p:cNvPr>
            <p:cNvSpPr txBox="1"/>
            <p:nvPr/>
          </p:nvSpPr>
          <p:spPr>
            <a:xfrm>
              <a:off x="7008111" y="4985067"/>
              <a:ext cx="7562422" cy="4101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en-US"/>
              </a:defPPr>
              <a:lvl1pPr>
                <a:defRPr sz="2000" b="1">
                  <a:solidFill>
                    <a:srgbClr val="569CD6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dirty="0"/>
                <a:t>Rational </a:t>
              </a:r>
              <a:r>
                <a:rPr lang="en-US" altLang="zh-CN"/>
                <a:t>quadratic</a:t>
              </a:r>
              <a:r>
                <a:rPr lang="zh-CN" altLang="en-US"/>
                <a:t>（</a:t>
              </a:r>
              <a:r>
                <a:rPr lang="en-US" altLang="zh-CN"/>
                <a:t>RQ</a:t>
              </a:r>
              <a:r>
                <a:rPr lang="zh-CN" altLang="en-US"/>
                <a:t>）</a:t>
              </a:r>
              <a:endParaRPr lang="en-US" altLang="zh-CN" dirty="0"/>
            </a:p>
          </p:txBody>
        </p:sp>
        <p:sp>
          <p:nvSpPr>
            <p:cNvPr id="88" name="iśḷíḋê">
              <a:extLst>
                <a:ext uri="{FF2B5EF4-FFF2-40B4-BE49-F238E27FC236}">
                  <a16:creationId xmlns:a16="http://schemas.microsoft.com/office/drawing/2014/main" id="{BBDB3C41-54EF-2DC2-DE9A-6575F422FFC6}"/>
                </a:ext>
              </a:extLst>
            </p:cNvPr>
            <p:cNvSpPr txBox="1"/>
            <p:nvPr/>
          </p:nvSpPr>
          <p:spPr>
            <a:xfrm>
              <a:off x="7008111" y="4049321"/>
              <a:ext cx="4705890" cy="5813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en-US"/>
              </a:defPPr>
              <a:lvl1pPr>
                <a:defRPr sz="2000" b="1">
                  <a:solidFill>
                    <a:srgbClr val="569CD6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dirty="0" err="1"/>
                <a:t>Matérn</a:t>
              </a:r>
              <a:r>
                <a:rPr lang="en-US" altLang="zh-CN" dirty="0"/>
                <a:t> kernel</a:t>
              </a:r>
            </a:p>
          </p:txBody>
        </p:sp>
        <p:cxnSp>
          <p:nvCxnSpPr>
            <p:cNvPr id="121" name="íšḻiḋè">
              <a:extLst>
                <a:ext uri="{FF2B5EF4-FFF2-40B4-BE49-F238E27FC236}">
                  <a16:creationId xmlns:a16="http://schemas.microsoft.com/office/drawing/2014/main" id="{BF650ABC-E433-C62D-5F25-236B15263154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>
              <a:off x="2763818" y="1948563"/>
              <a:ext cx="3717994" cy="455374"/>
            </a:xfrm>
            <a:prstGeom prst="bentConnector3">
              <a:avLst>
                <a:gd name="adj1" fmla="val 61515"/>
              </a:avLst>
            </a:prstGeom>
            <a:ln w="12700" cmpd="sng">
              <a:solidFill>
                <a:schemeClr val="tx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35FBC41B-77A0-8E92-F48A-E354417AB019}"/>
              </a:ext>
            </a:extLst>
          </p:cNvPr>
          <p:cNvSpPr txBox="1"/>
          <p:nvPr/>
        </p:nvSpPr>
        <p:spPr>
          <a:xfrm>
            <a:off x="4906028" y="5350633"/>
            <a:ext cx="143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rlito" panose="020F0502020204030204" pitchFamily="34" charset="0"/>
                <a:cs typeface="Carlito" panose="020F0502020204030204" pitchFamily="34" charset="0"/>
              </a:rPr>
              <a:t>Kernel</a:t>
            </a:r>
            <a:endParaRPr lang="zh-CN" altLang="en-US" sz="36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05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li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545276-389B-332A-9AEB-FF7550FD5240}"/>
              </a:ext>
            </a:extLst>
          </p:cNvPr>
          <p:cNvSpPr txBox="1"/>
          <p:nvPr/>
        </p:nvSpPr>
        <p:spPr>
          <a:xfrm>
            <a:off x="660400" y="290929"/>
            <a:ext cx="5608320" cy="646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8600" b="1">
                <a:latin typeface="Carlito" panose="020F0502020204030204" pitchFamily="34" charset="0"/>
                <a:ea typeface="+mj-ea"/>
                <a:cs typeface="Carlito" panose="020F0502020204030204" pitchFamily="34" charset="0"/>
              </a:defRPr>
            </a:lvl1pPr>
          </a:lstStyle>
          <a:p>
            <a:r>
              <a:rPr lang="en-US" altLang="zh-CN" sz="3800" dirty="0"/>
              <a:t>GPR practice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Python</a:t>
            </a:r>
            <a:r>
              <a:rPr lang="zh-CN" altLang="en-US" sz="2400" b="0" dirty="0"/>
              <a:t>）</a:t>
            </a:r>
            <a:endParaRPr lang="zh-CN" altLang="en-US" sz="3600" b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520D47-0E66-BCF9-2B04-85A8D267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75" y="4821555"/>
            <a:ext cx="5058052" cy="13373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1356D2-CBA2-26E1-7ACB-CF0F54C50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73" y="1367790"/>
            <a:ext cx="6862637" cy="47663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E3B6ABB-855A-8821-7C2F-6F0C92100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09" y="1367790"/>
            <a:ext cx="484789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519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MAGE" val="00f166c4-3b79-fdcc-e6dd-c9a2d2b9e2f7.jpg"/>
  <p:tag name="ISLIDE.IMAGEPOSITION" val="right-middle"/>
  <p:tag name="ISLIDE.THEME" val="00f166c4-3b79-fdcc-e6dd-c9a2d2b9e2f7-31_133331978296788582.pptx"/>
  <p:tag name="ISLIDE.OUTLINE" val="246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AG" val="03a12446-4040-4dad-8d54-bb681f1089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AG" val="43779941-ebb9-4272-ab0a-451395e9a0c0"/>
  <p:tag name="ISLIDE.OUTLINESECTION" val="1464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607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0547;#39955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AG" val="43779941-ebb9-4272-ab0a-451395e9a0c0"/>
  <p:tag name="ISLIDE.OUTLINESECTION" val="14642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607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299889a9-f80f-4e17-aace-77594def4359.pptx"/>
  <p:tag name="ISLIDE.TAG" val="bd142c3d-b2ac-49d2-945d-a40ea7d68a02"/>
  <p:tag name="ISLIDE.OUTLINECONTENT" val="411137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2778C"/>
      </a:accent1>
      <a:accent2>
        <a:srgbClr val="C7B029"/>
      </a:accent2>
      <a:accent3>
        <a:srgbClr val="015E72"/>
      </a:accent3>
      <a:accent4>
        <a:srgbClr val="EDCE38"/>
      </a:accent4>
      <a:accent5>
        <a:srgbClr val="128876"/>
      </a:accent5>
      <a:accent6>
        <a:srgbClr val="31A88B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1067</Words>
  <Application>Microsoft Office PowerPoint</Application>
  <PresentationFormat>宽屏</PresentationFormat>
  <Paragraphs>251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三极拙楷简体</vt:lpstr>
      <vt:lpstr>方正细金陵简体</vt:lpstr>
      <vt:lpstr>Arial</vt:lpstr>
      <vt:lpstr>方正粗金陵简体</vt:lpstr>
      <vt:lpstr>微软雅黑</vt:lpstr>
      <vt:lpstr>得意黑</vt:lpstr>
      <vt:lpstr>等线</vt:lpstr>
      <vt:lpstr>Candara Light</vt:lpstr>
      <vt:lpstr>Carlito</vt:lpstr>
      <vt:lpstr>Wingdings</vt:lpstr>
      <vt:lpstr>Consolas</vt:lpstr>
      <vt:lpstr>Designed by OfficePLUS</vt:lpstr>
      <vt:lpstr>PRP43 基于深度学习的机器人加工 颤振在线辨识与智能抑振研究</vt:lpstr>
      <vt:lpstr>传统机器学习方法：GPR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深度学习方法：CNN</vt:lpstr>
      <vt:lpstr>PowerPoint 演示文稿</vt:lpstr>
      <vt:lpstr>PowerPoint 演示文稿</vt:lpstr>
      <vt:lpstr>PowerPoint 演示文稿</vt:lpstr>
      <vt:lpstr>Data pre-procession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Training 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Racheus zhao</cp:lastModifiedBy>
  <cp:revision>20</cp:revision>
  <cp:lastPrinted>2023-08-02T16:00:00Z</cp:lastPrinted>
  <dcterms:created xsi:type="dcterms:W3CDTF">2023-08-02T16:00:00Z</dcterms:created>
  <dcterms:modified xsi:type="dcterms:W3CDTF">2023-09-10T12:52:51Z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【R发布会】2</vt:lpwstr>
  </property>
</Properties>
</file>